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317" r:id="rId3"/>
    <p:sldId id="311" r:id="rId4"/>
    <p:sldId id="351" r:id="rId5"/>
    <p:sldId id="318" r:id="rId6"/>
    <p:sldId id="344" r:id="rId7"/>
    <p:sldId id="354" r:id="rId8"/>
    <p:sldId id="321" r:id="rId9"/>
    <p:sldId id="345" r:id="rId10"/>
    <p:sldId id="319" r:id="rId11"/>
    <p:sldId id="346" r:id="rId12"/>
    <p:sldId id="322" r:id="rId13"/>
    <p:sldId id="323" r:id="rId14"/>
    <p:sldId id="320" r:id="rId15"/>
    <p:sldId id="355" r:id="rId16"/>
    <p:sldId id="324" r:id="rId17"/>
    <p:sldId id="328" r:id="rId18"/>
    <p:sldId id="347" r:id="rId19"/>
    <p:sldId id="330" r:id="rId20"/>
    <p:sldId id="335" r:id="rId21"/>
    <p:sldId id="336" r:id="rId22"/>
    <p:sldId id="339" r:id="rId23"/>
    <p:sldId id="337" r:id="rId24"/>
    <p:sldId id="340" r:id="rId25"/>
    <p:sldId id="338" r:id="rId26"/>
    <p:sldId id="341" r:id="rId27"/>
    <p:sldId id="334" r:id="rId28"/>
    <p:sldId id="342" r:id="rId29"/>
    <p:sldId id="348" r:id="rId30"/>
    <p:sldId id="349" r:id="rId31"/>
    <p:sldId id="329" r:id="rId32"/>
    <p:sldId id="352" r:id="rId33"/>
    <p:sldId id="353" r:id="rId34"/>
    <p:sldId id="310" r:id="rId35"/>
    <p:sldId id="356" r:id="rId36"/>
    <p:sldId id="357" r:id="rId37"/>
  </p:sldIdLst>
  <p:sldSz cx="9144000" cy="6858000" type="screen4x3"/>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B"/>
    <a:srgbClr val="FA4616"/>
    <a:srgbClr val="FF4A21"/>
    <a:srgbClr val="E1672A"/>
    <a:srgbClr val="E05329"/>
    <a:srgbClr val="FF46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958C2A-0DF3-16B3-9500-F74B6A402805}" v="292" dt="2021-12-02T18:08:21.78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0" autoAdjust="0"/>
    <p:restoredTop sz="92892" autoAdjust="0"/>
  </p:normalViewPr>
  <p:slideViewPr>
    <p:cSldViewPr snapToGrid="0">
      <p:cViewPr varScale="1">
        <p:scale>
          <a:sx n="60" d="100"/>
          <a:sy n="60" d="100"/>
        </p:scale>
        <p:origin x="1534" y="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12/10/2021</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12/10/2021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a:t>
            </a:fld>
            <a:endParaRPr lang="en-US"/>
          </a:p>
        </p:txBody>
      </p:sp>
    </p:spTree>
    <p:extLst>
      <p:ext uri="{BB962C8B-B14F-4D97-AF65-F5344CB8AC3E}">
        <p14:creationId xmlns:p14="http://schemas.microsoft.com/office/powerpoint/2010/main" val="180121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21</a:t>
            </a:fld>
            <a:endParaRPr lang="en-US"/>
          </a:p>
        </p:txBody>
      </p:sp>
    </p:spTree>
    <p:extLst>
      <p:ext uri="{BB962C8B-B14F-4D97-AF65-F5344CB8AC3E}">
        <p14:creationId xmlns:p14="http://schemas.microsoft.com/office/powerpoint/2010/main" val="210429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28</a:t>
            </a:fld>
            <a:endParaRPr lang="en-US"/>
          </a:p>
        </p:txBody>
      </p:sp>
    </p:spTree>
    <p:extLst>
      <p:ext uri="{BB962C8B-B14F-4D97-AF65-F5344CB8AC3E}">
        <p14:creationId xmlns:p14="http://schemas.microsoft.com/office/powerpoint/2010/main" val="403093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2947" y="0"/>
            <a:ext cx="9138106" cy="6857866"/>
          </a:xfrm>
          <a:prstGeom prst="rect">
            <a:avLst/>
          </a:prstGeom>
        </p:spPr>
      </p:pic>
      <p:sp>
        <p:nvSpPr>
          <p:cNvPr id="6" name="Title 1"/>
          <p:cNvSpPr>
            <a:spLocks noGrp="1"/>
          </p:cNvSpPr>
          <p:nvPr>
            <p:ph type="title" hasCustomPrompt="1"/>
          </p:nvPr>
        </p:nvSpPr>
        <p:spPr>
          <a:xfrm>
            <a:off x="1098770" y="2234918"/>
            <a:ext cx="7858037" cy="1779041"/>
          </a:xfrm>
        </p:spPr>
        <p:txBody>
          <a:bodyPr/>
          <a:lstStyle>
            <a:lvl1pPr algn="l">
              <a:lnSpc>
                <a:spcPct val="80000"/>
              </a:lnSpc>
              <a:defRPr sz="4800">
                <a:solidFill>
                  <a:schemeClr val="bg1"/>
                </a:solidFill>
              </a:defRPr>
            </a:lvl1pPr>
          </a:lstStyle>
          <a:p>
            <a:r>
              <a:rPr lang="en-US"/>
              <a:t>Presentation Title</a:t>
            </a:r>
            <a:br>
              <a:rPr lang="en-US"/>
            </a:br>
            <a:r>
              <a:rPr lang="en-US"/>
              <a:t>With Two Lines</a:t>
            </a:r>
          </a:p>
        </p:txBody>
      </p:sp>
      <p:sp>
        <p:nvSpPr>
          <p:cNvPr id="7" name="Text Placeholder 3"/>
          <p:cNvSpPr>
            <a:spLocks noGrp="1"/>
          </p:cNvSpPr>
          <p:nvPr>
            <p:ph type="body" sz="half" idx="2" hasCustomPrompt="1"/>
          </p:nvPr>
        </p:nvSpPr>
        <p:spPr>
          <a:xfrm>
            <a:off x="1098772" y="4127675"/>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Helvetica" charset="0"/>
                <a:ea typeface="Helvetica" charset="0"/>
                <a:cs typeface="Helvetica"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Subtitle</a:t>
            </a:r>
          </a:p>
        </p:txBody>
      </p:sp>
      <p:sp>
        <p:nvSpPr>
          <p:cNvPr id="5" name="TextBox 4">
            <a:extLst>
              <a:ext uri="{FF2B5EF4-FFF2-40B4-BE49-F238E27FC236}">
                <a16:creationId xmlns:a16="http://schemas.microsoft.com/office/drawing/2014/main" id="{4C06C903-972E-45B6-8D7D-B4D8E2B2CF18}"/>
              </a:ext>
            </a:extLst>
          </p:cNvPr>
          <p:cNvSpPr txBox="1"/>
          <p:nvPr userDrawn="1"/>
        </p:nvSpPr>
        <p:spPr>
          <a:xfrm>
            <a:off x="847662" y="1243968"/>
            <a:ext cx="2170484" cy="461665"/>
          </a:xfrm>
          <a:prstGeom prst="rect">
            <a:avLst/>
          </a:prstGeom>
          <a:noFill/>
        </p:spPr>
        <p:txBody>
          <a:bodyPr wrap="square" rtlCol="0">
            <a:spAutoFit/>
          </a:bodyPr>
          <a:lstStyle/>
          <a:p>
            <a:r>
              <a:rPr lang="en-US" sz="1200" b="0" i="0">
                <a:solidFill>
                  <a:schemeClr val="bg1"/>
                </a:solidFill>
                <a:latin typeface="Cambria" charset="0"/>
                <a:ea typeface="Cambria" charset="0"/>
                <a:cs typeface="Cambria" charset="0"/>
              </a:rPr>
              <a:t>Industrial &amp; Systems Engineering Department</a:t>
            </a:r>
          </a:p>
        </p:txBody>
      </p:sp>
    </p:spTree>
    <p:extLst>
      <p:ext uri="{BB962C8B-B14F-4D97-AF65-F5344CB8AC3E}">
        <p14:creationId xmlns:p14="http://schemas.microsoft.com/office/powerpoint/2010/main" val="12767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a:solidFill>
                  <a:schemeClr val="bg1"/>
                </a:solidFill>
                <a:latin typeface="Quadon Medium"/>
                <a:cs typeface="Quadon Medium"/>
              </a:rPr>
              <a:t>DEPARTMENT OR UNIT NAME.</a:t>
            </a:r>
            <a:r>
              <a:rPr lang="en-US" sz="1200" b="0" i="0" baseline="0">
                <a:solidFill>
                  <a:schemeClr val="bg1"/>
                </a:solidFill>
                <a:latin typeface="Quadon Medium"/>
                <a:cs typeface="Quadon Medium"/>
              </a:rPr>
              <a:t> DELETE FROM MASTER SLIDE IF N/A</a:t>
            </a:r>
            <a:endParaRPr lang="en-US" sz="1200" b="0" i="0">
              <a:solidFill>
                <a:schemeClr val="bg1"/>
              </a:solidFill>
              <a:latin typeface="Quadon Medium"/>
              <a:cs typeface="Quadon Medium"/>
            </a:endParaRPr>
          </a:p>
        </p:txBody>
      </p:sp>
      <p:pic>
        <p:nvPicPr>
          <p:cNvPr id="6" name="Picture 5"/>
          <p:cNvPicPr>
            <a:picLocks noChangeAspect="1"/>
          </p:cNvPicPr>
          <p:nvPr userDrawn="1"/>
        </p:nvPicPr>
        <p:blipFill>
          <a:blip r:embed="rId2"/>
          <a:stretch>
            <a:fillRect/>
          </a:stretch>
        </p:blipFill>
        <p:spPr>
          <a:xfrm>
            <a:off x="2947" y="9723"/>
            <a:ext cx="9138106" cy="6857866"/>
          </a:xfrm>
          <a:prstGeom prst="rect">
            <a:avLst/>
          </a:prstGeom>
        </p:spPr>
      </p:pic>
      <p:sp>
        <p:nvSpPr>
          <p:cNvPr id="7" name="Title 1"/>
          <p:cNvSpPr>
            <a:spLocks noGrp="1"/>
          </p:cNvSpPr>
          <p:nvPr>
            <p:ph type="title" hasCustomPrompt="1"/>
          </p:nvPr>
        </p:nvSpPr>
        <p:spPr>
          <a:xfrm>
            <a:off x="1098770" y="2860400"/>
            <a:ext cx="7858037" cy="1779041"/>
          </a:xfrm>
        </p:spPr>
        <p:txBody>
          <a:bodyPr/>
          <a:lstStyle>
            <a:lvl1pPr algn="l">
              <a:lnSpc>
                <a:spcPct val="80000"/>
              </a:lnSpc>
              <a:defRPr sz="4800">
                <a:solidFill>
                  <a:schemeClr val="bg1"/>
                </a:solidFill>
              </a:defRPr>
            </a:lvl1pPr>
          </a:lstStyle>
          <a:p>
            <a:r>
              <a:rPr lang="en-US"/>
              <a:t>Presentation Title</a:t>
            </a:r>
            <a:br>
              <a:rPr lang="en-US"/>
            </a:br>
            <a:r>
              <a:rPr lang="en-US"/>
              <a:t>With Two Lines</a:t>
            </a:r>
          </a:p>
        </p:txBody>
      </p:sp>
      <p:sp>
        <p:nvSpPr>
          <p:cNvPr id="10" name="Text Placeholder 3"/>
          <p:cNvSpPr>
            <a:spLocks noGrp="1"/>
          </p:cNvSpPr>
          <p:nvPr>
            <p:ph type="body" sz="half" idx="2" hasCustomPrompt="1"/>
          </p:nvPr>
        </p:nvSpPr>
        <p:spPr>
          <a:xfrm>
            <a:off x="1098772" y="4753157"/>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Helvetica" charset="0"/>
                <a:ea typeface="Helvetica" charset="0"/>
                <a:cs typeface="Helvetica"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Subtitle</a:t>
            </a:r>
          </a:p>
        </p:txBody>
      </p:sp>
      <p:sp>
        <p:nvSpPr>
          <p:cNvPr id="11" name="TextBox 10"/>
          <p:cNvSpPr txBox="1"/>
          <p:nvPr userDrawn="1"/>
        </p:nvSpPr>
        <p:spPr>
          <a:xfrm>
            <a:off x="918000" y="1607383"/>
            <a:ext cx="2170484" cy="461665"/>
          </a:xfrm>
          <a:prstGeom prst="rect">
            <a:avLst/>
          </a:prstGeom>
          <a:noFill/>
        </p:spPr>
        <p:txBody>
          <a:bodyPr wrap="square" rtlCol="0">
            <a:spAutoFit/>
          </a:bodyPr>
          <a:lstStyle/>
          <a:p>
            <a:r>
              <a:rPr lang="en-US" sz="1200" b="0" i="0">
                <a:solidFill>
                  <a:schemeClr val="bg1"/>
                </a:solidFill>
                <a:latin typeface="Cambria" charset="0"/>
                <a:ea typeface="Cambria" charset="0"/>
                <a:cs typeface="Cambria" charset="0"/>
              </a:rPr>
              <a:t>Industrial &amp; Systems Engineering Department</a:t>
            </a:r>
          </a:p>
        </p:txBody>
      </p:sp>
    </p:spTree>
    <p:extLst>
      <p:ext uri="{BB962C8B-B14F-4D97-AF65-F5344CB8AC3E}">
        <p14:creationId xmlns:p14="http://schemas.microsoft.com/office/powerpoint/2010/main" val="284942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62515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5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1" name="Text Placeholder 2"/>
          <p:cNvSpPr>
            <a:spLocks noGrp="1"/>
          </p:cNvSpPr>
          <p:nvPr>
            <p:ph idx="10"/>
          </p:nvPr>
        </p:nvSpPr>
        <p:spPr bwMode="auto">
          <a:xfrm>
            <a:off x="327868" y="2307816"/>
            <a:ext cx="7556500" cy="409882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7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Helvetica" charset="0"/>
                <a:ea typeface="Helvetica" charset="0"/>
                <a:cs typeface="Helvetica"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2" name="Text Placeholder 2"/>
          <p:cNvSpPr>
            <a:spLocks noGrp="1"/>
          </p:cNvSpPr>
          <p:nvPr>
            <p:ph idx="11"/>
          </p:nvPr>
        </p:nvSpPr>
        <p:spPr bwMode="auto">
          <a:xfrm>
            <a:off x="327868" y="2775087"/>
            <a:ext cx="7556500" cy="363155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57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27869" y="3445123"/>
            <a:ext cx="3657600" cy="3024335"/>
          </a:xfrm>
        </p:spPr>
        <p:txBody>
          <a:bodyPr>
            <a:normAutofit/>
          </a:bodyPr>
          <a:lstStyle>
            <a:lvl1pPr>
              <a:defRPr sz="2000">
                <a:latin typeface="Cambria" charset="0"/>
                <a:ea typeface="Cambria" charset="0"/>
                <a:cs typeface="Cambria" charset="0"/>
              </a:defRPr>
            </a:lvl1pPr>
            <a:lvl2pPr>
              <a:defRPr sz="2000">
                <a:latin typeface="Cambria" charset="0"/>
                <a:ea typeface="Cambria" charset="0"/>
                <a:cs typeface="Cambria" charset="0"/>
              </a:defRPr>
            </a:lvl2pPr>
            <a:lvl3pPr>
              <a:defRPr sz="2000">
                <a:latin typeface="Cambria" charset="0"/>
                <a:ea typeface="Cambria" charset="0"/>
                <a:cs typeface="Cambria" charset="0"/>
              </a:defRPr>
            </a:lvl3pPr>
            <a:lvl4pPr>
              <a:defRPr sz="2000">
                <a:latin typeface="Cambria" charset="0"/>
                <a:ea typeface="Cambria" charset="0"/>
                <a:cs typeface="Cambria" charset="0"/>
              </a:defRPr>
            </a:lvl4pPr>
            <a:lvl5pPr>
              <a:defRPr sz="2000">
                <a:latin typeface="Cambria" charset="0"/>
                <a:ea typeface="Cambria" charset="0"/>
                <a:cs typeface="Cambria"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230206" y="3445123"/>
            <a:ext cx="3657600" cy="3024335"/>
          </a:xfrm>
        </p:spPr>
        <p:txBody>
          <a:bodyPr>
            <a:normAutofit/>
          </a:bodyPr>
          <a:lstStyle>
            <a:lvl1pPr>
              <a:defRPr sz="2000" b="0" i="0">
                <a:latin typeface="Cambria" charset="0"/>
                <a:ea typeface="Cambria" charset="0"/>
                <a:cs typeface="Cambria" charset="0"/>
              </a:defRPr>
            </a:lvl1pPr>
            <a:lvl2pPr>
              <a:defRPr sz="2000">
                <a:latin typeface="Cambria" charset="0"/>
                <a:ea typeface="Cambria" charset="0"/>
                <a:cs typeface="Cambria" charset="0"/>
              </a:defRPr>
            </a:lvl2pPr>
            <a:lvl3pPr>
              <a:defRPr sz="2000">
                <a:latin typeface="Cambria" charset="0"/>
                <a:ea typeface="Cambria" charset="0"/>
                <a:cs typeface="Cambria" charset="0"/>
              </a:defRPr>
            </a:lvl3pPr>
            <a:lvl4pPr>
              <a:defRPr sz="2000">
                <a:latin typeface="Cambria" charset="0"/>
                <a:ea typeface="Cambria" charset="0"/>
                <a:cs typeface="Cambria" charset="0"/>
              </a:defRPr>
            </a:lvl4pPr>
            <a:lvl5pPr>
              <a:defRPr sz="2000">
                <a:latin typeface="Cambria" charset="0"/>
                <a:ea typeface="Cambria" charset="0"/>
                <a:cs typeface="Cambria"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327869" y="3068606"/>
            <a:ext cx="3657600" cy="322729"/>
          </a:xfrm>
          <a:prstGeom prst="rect">
            <a:avLst/>
          </a:prstGeom>
          <a:solidFill>
            <a:srgbClr val="E1672A"/>
          </a:solidFill>
        </p:spPr>
        <p:txBody>
          <a:bodyPr tIns="0" bIns="0" anchor="ctr">
            <a:noAutofit/>
          </a:bodyPr>
          <a:lstStyle>
            <a:lvl1pPr marL="0" indent="0" algn="ctr">
              <a:spcBef>
                <a:spcPts val="0"/>
              </a:spcBef>
              <a:buNone/>
              <a:defRPr sz="1600" b="0">
                <a:solidFill>
                  <a:schemeClr val="bg1"/>
                </a:solidFill>
                <a:latin typeface="Helvetica" charset="0"/>
                <a:ea typeface="Helvetica" charset="0"/>
                <a:cs typeface="Helvetica"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230206" y="3068606"/>
            <a:ext cx="3657600" cy="322729"/>
          </a:xfrm>
          <a:prstGeom prst="rect">
            <a:avLst/>
          </a:prstGeom>
          <a:solidFill>
            <a:srgbClr val="E1672A"/>
          </a:solidFill>
        </p:spPr>
        <p:txBody>
          <a:bodyPr tIns="0" bIns="0" anchor="ctr">
            <a:noAutofit/>
          </a:bodyPr>
          <a:lstStyle>
            <a:lvl1pPr marL="0" indent="0" algn="ctr">
              <a:spcBef>
                <a:spcPts val="0"/>
              </a:spcBef>
              <a:buNone/>
              <a:defRPr sz="1600" b="0">
                <a:solidFill>
                  <a:schemeClr val="bg1"/>
                </a:solidFill>
                <a:latin typeface="Helvetica" charset="0"/>
                <a:ea typeface="Helvetica" charset="0"/>
                <a:cs typeface="Helvetica"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Helvetica" charset="0"/>
                <a:ea typeface="Helvetica" charset="0"/>
                <a:cs typeface="Helvetica"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1381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2858" y="0"/>
            <a:ext cx="9138285" cy="6858000"/>
          </a:xfrm>
          <a:prstGeom prst="rect">
            <a:avLst/>
          </a:prstGeom>
        </p:spPr>
      </p:pic>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0"/>
          <a:srcRect b="89621"/>
          <a:stretch/>
        </p:blipFill>
        <p:spPr>
          <a:xfrm>
            <a:off x="0" y="0"/>
            <a:ext cx="9144000" cy="712269"/>
          </a:xfrm>
          <a:prstGeom prst="rect">
            <a:avLst/>
          </a:prstGeom>
        </p:spPr>
      </p:pic>
      <p:sp>
        <p:nvSpPr>
          <p:cNvPr id="1026"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27868" y="2297101"/>
            <a:ext cx="7556500" cy="4144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881370" y="351463"/>
            <a:ext cx="5089744" cy="230832"/>
          </a:xfrm>
          <a:prstGeom prst="rect">
            <a:avLst/>
          </a:prstGeom>
          <a:noFill/>
        </p:spPr>
        <p:txBody>
          <a:bodyPr wrap="square" rtlCol="0">
            <a:spAutoFit/>
          </a:bodyPr>
          <a:lstStyle/>
          <a:p>
            <a:r>
              <a:rPr lang="en-US" sz="900" b="0" i="0">
                <a:solidFill>
                  <a:schemeClr val="bg1"/>
                </a:solidFill>
                <a:latin typeface="Cambria" charset="0"/>
                <a:ea typeface="Cambria" charset="0"/>
                <a:cs typeface="Cambria" charset="0"/>
              </a:rPr>
              <a:t>Industrial and Systems Engineering Department</a:t>
            </a:r>
          </a:p>
        </p:txBody>
      </p:sp>
    </p:spTree>
  </p:cSld>
  <p:clrMap bg1="lt1" tx1="dk1" bg2="lt2" tx2="dk2" accent1="accent1" accent2="accent2" accent3="accent3" accent4="accent4" accent5="accent5" accent6="accent6" hlink="hlink" folHlink="folHlink"/>
  <p:sldLayoutIdLst>
    <p:sldLayoutId id="2147484287" r:id="rId1"/>
    <p:sldLayoutId id="2147484289" r:id="rId2"/>
    <p:sldLayoutId id="2147484286" r:id="rId3"/>
    <p:sldLayoutId id="2147484285" r:id="rId4"/>
    <p:sldLayoutId id="2147484267" r:id="rId5"/>
    <p:sldLayoutId id="2147484269" r:id="rId6"/>
    <p:sldLayoutId id="2147484270" r:id="rId7"/>
    <p:sldLayoutId id="2147484265" r:id="rId8"/>
  </p:sldLayoutIdLst>
  <p:hf hdr="0" dt="0"/>
  <p:txStyles>
    <p:titleStyle>
      <a:lvl1pPr algn="l" rtl="0" eaLnBrk="0" fontAlgn="base" hangingPunct="0">
        <a:spcBef>
          <a:spcPct val="0"/>
        </a:spcBef>
        <a:spcAft>
          <a:spcPct val="0"/>
        </a:spcAft>
        <a:defRPr sz="3600" b="0" kern="1200">
          <a:solidFill>
            <a:schemeClr val="accent1"/>
          </a:solidFill>
          <a:latin typeface="Helvetica" charset="0"/>
          <a:ea typeface="Helvetica" charset="0"/>
          <a:cs typeface="Helvetica" charset="0"/>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400" b="0" i="0" kern="1200">
          <a:solidFill>
            <a:schemeClr val="accent1"/>
          </a:solidFill>
          <a:latin typeface="Cambria" charset="0"/>
          <a:ea typeface="Cambria" charset="0"/>
          <a:cs typeface="Cambria" charset="0"/>
        </a:defRPr>
      </a:lvl1pPr>
      <a:lvl2pPr marL="457200" indent="-228600" algn="l" rtl="0" eaLnBrk="0" fontAlgn="base" hangingPunct="0">
        <a:spcBef>
          <a:spcPts val="600"/>
        </a:spcBef>
        <a:spcAft>
          <a:spcPct val="0"/>
        </a:spcAft>
        <a:buClr>
          <a:schemeClr val="accent3"/>
        </a:buClr>
        <a:buSzPct val="75000"/>
        <a:buFont typeface="Wingdings" charset="2"/>
        <a:buChar char="n"/>
        <a:defRPr sz="2000" b="0" i="0" kern="1200">
          <a:solidFill>
            <a:schemeClr val="accent1"/>
          </a:solidFill>
          <a:latin typeface="Cambria" charset="0"/>
          <a:ea typeface="Cambria" charset="0"/>
          <a:cs typeface="Cambria" charset="0"/>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sz="2000" b="0" i="0" kern="1200">
          <a:solidFill>
            <a:schemeClr val="accent1"/>
          </a:solidFill>
          <a:latin typeface="Cambria" charset="0"/>
          <a:ea typeface="Cambria" charset="0"/>
          <a:cs typeface="Cambria" charset="0"/>
        </a:defRPr>
      </a:lvl3pPr>
      <a:lvl4pPr marL="914400" indent="-228600" algn="l" rtl="0" eaLnBrk="0" fontAlgn="base" hangingPunct="0">
        <a:spcBef>
          <a:spcPts val="600"/>
        </a:spcBef>
        <a:spcAft>
          <a:spcPct val="0"/>
        </a:spcAft>
        <a:buClr>
          <a:schemeClr val="accent3"/>
        </a:buClr>
        <a:buSzPct val="75000"/>
        <a:buFont typeface="Wingdings" charset="2"/>
        <a:buChar char="n"/>
        <a:defRPr sz="2000" b="0" i="0" kern="1200">
          <a:solidFill>
            <a:schemeClr val="accent1"/>
          </a:solidFill>
          <a:latin typeface="Cambria" charset="0"/>
          <a:ea typeface="Cambria" charset="0"/>
          <a:cs typeface="Cambria" charset="0"/>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sz="2000" b="0" i="0" kern="1200">
          <a:solidFill>
            <a:schemeClr val="accent1"/>
          </a:solidFill>
          <a:latin typeface="Cambria" charset="0"/>
          <a:ea typeface="Cambria" charset="0"/>
          <a:cs typeface="Cambria" charset="0"/>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3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slide" Target="slide33.xml"/></Relationships>
</file>

<file path=ppt/slides/_rels/slide13.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3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3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 Target="slide3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hyperlink" Target="https://help.coinbase.com/en/coinbase/trading-and-funding/pricing-and-fees/fees" TargetMode="External"/><Relationship Id="rId3" Type="http://schemas.openxmlformats.org/officeDocument/2006/relationships/slide" Target="slide5.xml"/><Relationship Id="rId7" Type="http://schemas.openxmlformats.org/officeDocument/2006/relationships/slide" Target="slide13.xml"/><Relationship Id="rId2"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slide" Target="slide10.xml"/><Relationship Id="rId11" Type="http://schemas.openxmlformats.org/officeDocument/2006/relationships/hyperlink" Target="https://help.coinbase.com/en/pro/trading-and-funding/trading-rules-and-fees/fees" TargetMode="External"/><Relationship Id="rId5" Type="http://schemas.openxmlformats.org/officeDocument/2006/relationships/slide" Target="slide7.xml"/><Relationship Id="rId10" Type="http://schemas.openxmlformats.org/officeDocument/2006/relationships/slide" Target="slide32.xml"/><Relationship Id="rId4" Type="http://schemas.openxmlformats.org/officeDocument/2006/relationships/slide" Target="slide6.xml"/><Relationship Id="rId9" Type="http://schemas.openxmlformats.org/officeDocument/2006/relationships/slide" Target="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slide" Target="slide23.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hyperlink" Target="https://www.techzim.co.zw/2021/06/south-african-reserve-bank-quietly-cracks-down-on-international-crypto-buying/" TargetMode="External"/><Relationship Id="rId3" Type="http://schemas.openxmlformats.org/officeDocument/2006/relationships/slide" Target="slide33.xml"/><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s://www.pexels.com/photo/cryptocurrency-gold-bitcoin-laptop-silver-bitcoin-730556/" TargetMode="External"/><Relationship Id="rId5" Type="http://schemas.openxmlformats.org/officeDocument/2006/relationships/image" Target="../media/image9.jp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3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33.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8770" y="1955518"/>
            <a:ext cx="7858037" cy="1779041"/>
          </a:xfrm>
        </p:spPr>
        <p:txBody>
          <a:bodyPr/>
          <a:lstStyle/>
          <a:p>
            <a:pPr algn="ctr"/>
            <a:r>
              <a:rPr lang="en-US" dirty="0">
                <a:latin typeface="+mn-lt"/>
              </a:rPr>
              <a:t>Control Charts-based Trading Strategies for Cryptocurrency and Stock indices</a:t>
            </a:r>
          </a:p>
        </p:txBody>
      </p:sp>
      <p:sp>
        <p:nvSpPr>
          <p:cNvPr id="5" name="Text Placeholder 4"/>
          <p:cNvSpPr>
            <a:spLocks noGrp="1"/>
          </p:cNvSpPr>
          <p:nvPr>
            <p:ph type="body" sz="half" idx="2"/>
          </p:nvPr>
        </p:nvSpPr>
        <p:spPr>
          <a:xfrm>
            <a:off x="1365250" y="4330874"/>
            <a:ext cx="7591557" cy="1174575"/>
          </a:xfrm>
        </p:spPr>
        <p:txBody>
          <a:bodyPr/>
          <a:lstStyle/>
          <a:p>
            <a:r>
              <a:rPr lang="en-US" dirty="0">
                <a:latin typeface="+mn-lt"/>
              </a:rPr>
              <a:t>Course: Data Analytics and Systems Monitoring – Fall 2021</a:t>
            </a:r>
          </a:p>
          <a:p>
            <a:r>
              <a:rPr lang="en-US" dirty="0" err="1">
                <a:latin typeface="+mn-lt"/>
              </a:rPr>
              <a:t>Weihang</a:t>
            </a:r>
            <a:r>
              <a:rPr lang="en-US" dirty="0">
                <a:latin typeface="+mn-lt"/>
              </a:rPr>
              <a:t> Ren				  	 Babak Ahmadi</a:t>
            </a:r>
          </a:p>
        </p:txBody>
      </p:sp>
    </p:spTree>
    <p:extLst>
      <p:ext uri="{BB962C8B-B14F-4D97-AF65-F5344CB8AC3E}">
        <p14:creationId xmlns:p14="http://schemas.microsoft.com/office/powerpoint/2010/main" val="134415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615950" y="1326859"/>
                <a:ext cx="7903050" cy="5118390"/>
              </a:xfrm>
            </p:spPr>
            <p:txBody>
              <a:bodyPr/>
              <a:lstStyle/>
              <a:p>
                <a:r>
                  <a:rPr lang="en-US" sz="2000" dirty="0">
                    <a:solidFill>
                      <a:schemeClr val="tx1"/>
                    </a:solidFill>
                    <a:latin typeface="+mn-lt"/>
                  </a:rPr>
                  <a:t>1. CUSUM</a:t>
                </a:r>
                <a:br>
                  <a:rPr lang="en-US" sz="2000" dirty="0">
                    <a:solidFill>
                      <a:schemeClr val="tx1"/>
                    </a:solidFill>
                    <a:latin typeface="+mn-lt"/>
                  </a:rPr>
                </a:br>
                <a:br>
                  <a:rPr lang="en-US" sz="2000" dirty="0">
                    <a:solidFill>
                      <a:schemeClr val="tx1"/>
                    </a:solidFill>
                    <a:latin typeface="+mn-lt"/>
                  </a:rPr>
                </a:br>
                <a:r>
                  <a:rPr lang="en-US" sz="1800" dirty="0">
                    <a:solidFill>
                      <a:schemeClr val="tx1"/>
                    </a:solidFill>
                    <a:latin typeface="+mn-lt"/>
                  </a:rPr>
                  <a:t>a) Source: </a:t>
                </a:r>
                <a:r>
                  <a:rPr lang="en-US" sz="1800" b="1" u="sng" dirty="0">
                    <a:solidFill>
                      <a:schemeClr val="tx1"/>
                    </a:solidFill>
                    <a:latin typeface="+mn-lt"/>
                  </a:rPr>
                  <a:t>Montgomery Model</a:t>
                </a:r>
                <a:r>
                  <a:rPr lang="en-US" sz="1800" dirty="0">
                    <a:solidFill>
                      <a:schemeClr val="tx1"/>
                    </a:solidFill>
                    <a:latin typeface="+mn-lt"/>
                  </a:rPr>
                  <a:t> </a:t>
                </a:r>
                <a:r>
                  <a:rPr lang="en-US" sz="1600" dirty="0">
                    <a:solidFill>
                      <a:schemeClr val="tx1"/>
                    </a:solidFill>
                    <a:latin typeface="+mn-lt"/>
                    <a:hlinkClick r:id="rId2" action="ppaction://hlinksldjump"/>
                  </a:rPr>
                  <a:t>[12]</a:t>
                </a:r>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r>
                      <a:rPr lang="en-US" sz="2000" b="0"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max</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𝐾</m:t>
                        </m:r>
                      </m:e>
                    </m:d>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m:t>
                        </m:r>
                      </m:sup>
                    </m:sSubSup>
                  </m:oMath>
                </a14:m>
                <a:r>
                  <a:rPr lang="en-US" sz="2000" dirty="0">
                    <a:solidFill>
                      <a:schemeClr val="tx1"/>
                    </a:solidFill>
                    <a:latin typeface="+mn-lt"/>
                  </a:rPr>
                  <a:t>]</a:t>
                </a:r>
                <a:br>
                  <a:rPr lang="en-US" sz="2000" dirty="0">
                    <a:solidFill>
                      <a:schemeClr val="tx1"/>
                    </a:solidFill>
                    <a:latin typeface="+mn-lt"/>
                  </a:rPr>
                </a:br>
                <a:r>
                  <a:rPr lang="en-US" sz="2000" dirty="0">
                    <a:solidFill>
                      <a:schemeClr val="tx1"/>
                    </a:solidFill>
                    <a:latin typeface="+mn-lt"/>
                  </a:rPr>
                  <a:t>		</a:t>
                </a:r>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r>
                      <a:rPr lang="en-US" sz="2000" i="1">
                        <a:solidFill>
                          <a:schemeClr val="tx1"/>
                        </a:solidFill>
                        <a:latin typeface="Cambria Math" panose="02040503050406030204" pitchFamily="18" charset="0"/>
                      </a:rPr>
                      <m:t>=</m:t>
                    </m:r>
                    <m:r>
                      <m:rPr>
                        <m:sty m:val="p"/>
                      </m:rPr>
                      <a:rPr lang="en-US" sz="2000">
                        <a:solidFill>
                          <a:schemeClr val="tx1"/>
                        </a:solidFill>
                        <a:latin typeface="Cambria Math" panose="02040503050406030204" pitchFamily="18" charset="0"/>
                      </a:rPr>
                      <m:t>max</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0</m:t>
                    </m:r>
                    <m:r>
                      <a:rPr lang="en-US" sz="2000" i="1">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𝐾</m:t>
                        </m:r>
                      </m:e>
                    </m:d>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m:t>
                        </m:r>
                      </m:sup>
                    </m:sSubSup>
                  </m:oMath>
                </a14:m>
                <a:r>
                  <a:rPr lang="en-US" sz="2000" dirty="0">
                    <a:solidFill>
                      <a:schemeClr val="tx1"/>
                    </a:solidFill>
                    <a:latin typeface="+mn-lt"/>
                  </a:rPr>
                  <a:t>]</a:t>
                </a:r>
                <a:br>
                  <a:rPr lang="en-US" sz="2000" dirty="0">
                    <a:solidFill>
                      <a:schemeClr val="tx1"/>
                    </a:solidFill>
                    <a:latin typeface="+mn-lt"/>
                  </a:rPr>
                </a:b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0</m:t>
                          </m:r>
                        </m:sub>
                        <m:sup>
                          <m:r>
                            <a:rPr lang="en-US" sz="2000" i="1">
                              <a:solidFill>
                                <a:schemeClr val="tx1"/>
                              </a:solidFill>
                              <a:latin typeface="Cambria Math" panose="02040503050406030204" pitchFamily="18" charset="0"/>
                            </a:rPr>
                            <m:t>+</m:t>
                          </m:r>
                        </m:sup>
                      </m:sSubSup>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rPr>
                            <m:t>−</m:t>
                          </m:r>
                        </m:sup>
                      </m:sSub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m:t>
                      </m:r>
                    </m:oMath>
                  </m:oMathPara>
                </a14:m>
                <a:br>
                  <a:rPr lang="en-US" sz="2000" dirty="0">
                    <a:solidFill>
                      <a:schemeClr val="tx1"/>
                    </a:solidFill>
                    <a:latin typeface="+mn-lt"/>
                  </a:rPr>
                </a:br>
                <a:br>
                  <a:rPr lang="en-US" sz="2000" dirty="0">
                    <a:solidFill>
                      <a:schemeClr val="tx1"/>
                    </a:solidFill>
                    <a:latin typeface="+mn-lt"/>
                  </a:rPr>
                </a:br>
                <a:r>
                  <a:rPr lang="en-US" sz="1800" dirty="0">
                    <a:solidFill>
                      <a:schemeClr val="tx1"/>
                    </a:solidFill>
                    <a:latin typeface="+mn-lt"/>
                  </a:rPr>
                  <a:t>b) Source:</a:t>
                </a:r>
                <a:r>
                  <a:rPr lang="en-US" sz="1800" dirty="0">
                    <a:solidFill>
                      <a:schemeClr val="tx2">
                        <a:lumMod val="75000"/>
                        <a:lumOff val="25000"/>
                      </a:schemeClr>
                    </a:solidFill>
                    <a:latin typeface="+mn-lt"/>
                  </a:rPr>
                  <a:t> </a:t>
                </a:r>
                <a:r>
                  <a:rPr lang="en-US" sz="1800" b="1" u="sng" dirty="0" err="1">
                    <a:solidFill>
                      <a:schemeClr val="tx1"/>
                    </a:solidFill>
                    <a:latin typeface="+mn-lt"/>
                  </a:rPr>
                  <a:t>G.Yi</a:t>
                </a:r>
                <a:r>
                  <a:rPr lang="en-US" sz="1800" b="1" u="sng" dirty="0">
                    <a:solidFill>
                      <a:schemeClr val="tx1"/>
                    </a:solidFill>
                    <a:latin typeface="+mn-lt"/>
                  </a:rPr>
                  <a:t>, S. Coleman &amp; Q. Ren</a:t>
                </a:r>
                <a:r>
                  <a:rPr lang="en-US" sz="1800" dirty="0">
                    <a:solidFill>
                      <a:schemeClr val="tx1"/>
                    </a:solidFill>
                    <a:latin typeface="+mn-lt"/>
                  </a:rPr>
                  <a:t> </a:t>
                </a:r>
                <a:r>
                  <a:rPr lang="en-US" sz="1600" dirty="0">
                    <a:solidFill>
                      <a:srgbClr val="FA4616"/>
                    </a:solidFill>
                    <a:latin typeface="+mn-lt"/>
                    <a:hlinkClick r:id="rId2" action="ppaction://hlinksldjump">
                      <a:extLst>
                        <a:ext uri="{A12FA001-AC4F-418D-AE19-62706E023703}">
                          <ahyp:hlinkClr xmlns:ahyp="http://schemas.microsoft.com/office/drawing/2018/hyperlinkcolor" val="tx"/>
                        </a:ext>
                      </a:extLst>
                    </a:hlinkClick>
                  </a:rPr>
                  <a:t>[9]</a:t>
                </a:r>
                <a:r>
                  <a:rPr lang="en-US" sz="1600" dirty="0">
                    <a:solidFill>
                      <a:schemeClr val="tx1"/>
                    </a:solidFill>
                  </a:rPr>
                  <a:t> </a:t>
                </a:r>
                <a:br>
                  <a:rPr lang="en-US" sz="1600" b="1" u="sng" dirty="0">
                    <a:solidFill>
                      <a:schemeClr val="tx2">
                        <a:lumMod val="75000"/>
                        <a:lumOff val="25000"/>
                      </a:schemeClr>
                    </a:solidFill>
                  </a:rPr>
                </a:br>
                <a:r>
                  <a:rPr lang="en-US" sz="2000" dirty="0">
                    <a:solidFill>
                      <a:schemeClr val="tx1"/>
                    </a:solidFill>
                    <a:latin typeface="+mn-lt"/>
                  </a:rPr>
                  <a:t> 	</a:t>
                </a: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log</m:t>
                      </m:r>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num>
                        <m:den>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sub>
                          </m:sSub>
                        </m:den>
                      </m:f>
                      <m:r>
                        <a:rPr lang="en-US" sz="2000" b="0" i="1" smtClean="0">
                          <a:solidFill>
                            <a:schemeClr val="tx1"/>
                          </a:solidFill>
                          <a:latin typeface="Cambria Math" panose="02040503050406030204" pitchFamily="18" charset="0"/>
                        </a:rPr>
                        <m:t>)</m:t>
                      </m:r>
                    </m:oMath>
                  </m:oMathPara>
                </a14:m>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r>
                      <a:rPr lang="en-US" sz="2000" i="1">
                        <a:solidFill>
                          <a:schemeClr val="tx1"/>
                        </a:solidFill>
                        <a:latin typeface="Cambria Math" panose="02040503050406030204" pitchFamily="18" charset="0"/>
                      </a:rPr>
                      <m:t>=</m:t>
                    </m:r>
                    <m:r>
                      <m:rPr>
                        <m:sty m:val="p"/>
                      </m:rPr>
                      <a:rPr lang="en-US" sz="2000">
                        <a:solidFill>
                          <a:schemeClr val="tx1"/>
                        </a:solidFill>
                        <a:latin typeface="Cambria Math" panose="02040503050406030204" pitchFamily="18" charset="0"/>
                      </a:rPr>
                      <m:t>max</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0</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𝐾</m:t>
                    </m:r>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m:t>
                        </m:r>
                      </m:sup>
                    </m:sSubSup>
                  </m:oMath>
                </a14:m>
                <a:r>
                  <a:rPr lang="en-US" sz="2000" dirty="0">
                    <a:solidFill>
                      <a:schemeClr val="tx1"/>
                    </a:solidFill>
                    <a:latin typeface="+mn-lt"/>
                  </a:rPr>
                  <a:t>]</a:t>
                </a:r>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r>
                      <a:rPr lang="en-US" sz="2000" i="1">
                        <a:solidFill>
                          <a:schemeClr val="tx1"/>
                        </a:solidFill>
                        <a:latin typeface="Cambria Math" panose="02040503050406030204" pitchFamily="18" charset="0"/>
                      </a:rPr>
                      <m:t>=</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min</m:t>
                        </m:r>
                      </m:fName>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𝑖</m:t>
                            </m:r>
                          </m:sub>
                        </m:sSub>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𝐾</m:t>
                        </m:r>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m:t>
                            </m:r>
                          </m:sup>
                        </m:sSubSup>
                        <m:r>
                          <a:rPr lang="en-US" sz="2000" b="0" i="1" smtClean="0">
                            <a:solidFill>
                              <a:schemeClr val="tx1"/>
                            </a:solidFill>
                            <a:latin typeface="Cambria Math" panose="02040503050406030204" pitchFamily="18" charset="0"/>
                          </a:rPr>
                          <m:t>]</m:t>
                        </m:r>
                      </m:e>
                    </m:func>
                  </m:oMath>
                </a14:m>
                <a:br>
                  <a:rPr lang="en-US" sz="2000" dirty="0"/>
                </a:br>
                <a:br>
                  <a:rPr lang="en-US" dirty="0"/>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15950" y="1326859"/>
                <a:ext cx="7903050" cy="5118390"/>
              </a:xfrm>
              <a:blipFill>
                <a:blip r:embed="rId3"/>
                <a:stretch>
                  <a:fillRect l="-772" t="-71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5E9E345-1174-4FBE-9632-1E45DD08B49A}"/>
              </a:ext>
            </a:extLst>
          </p:cNvPr>
          <p:cNvSpPr txBox="1"/>
          <p:nvPr/>
        </p:nvSpPr>
        <p:spPr>
          <a:xfrm>
            <a:off x="3521115" y="618973"/>
            <a:ext cx="2092719" cy="707886"/>
          </a:xfrm>
          <a:prstGeom prst="rect">
            <a:avLst/>
          </a:prstGeom>
          <a:noFill/>
        </p:spPr>
        <p:txBody>
          <a:bodyPr wrap="square" rtlCol="0">
            <a:spAutoFit/>
          </a:bodyPr>
          <a:lstStyle/>
          <a:p>
            <a:r>
              <a:rPr lang="en-US" sz="4000" b="1">
                <a:latin typeface="+mn-lt"/>
              </a:rPr>
              <a:t>Methods</a:t>
            </a:r>
          </a:p>
        </p:txBody>
      </p:sp>
      <p:cxnSp>
        <p:nvCxnSpPr>
          <p:cNvPr id="16" name="Straight Connector 15">
            <a:extLst>
              <a:ext uri="{FF2B5EF4-FFF2-40B4-BE49-F238E27FC236}">
                <a16:creationId xmlns:a16="http://schemas.microsoft.com/office/drawing/2014/main" id="{4B890808-22D7-4D9A-819D-F55CC3A18499}"/>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93065C-0E44-4F17-B9E4-EAC5371B3EA4}"/>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FEE39C-E537-4A73-B7D6-AD4D5B8EC30E}"/>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10/34</a:t>
            </a:r>
            <a:endParaRPr lang="en-US" sz="1200" dirty="0">
              <a:latin typeface="+mn-lt"/>
            </a:endParaRPr>
          </a:p>
        </p:txBody>
      </p:sp>
    </p:spTree>
    <p:extLst>
      <p:ext uri="{BB962C8B-B14F-4D97-AF65-F5344CB8AC3E}">
        <p14:creationId xmlns:p14="http://schemas.microsoft.com/office/powerpoint/2010/main" val="4218502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966EF4B-EF4D-4286-AE42-E6EF4B291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706" y="3713342"/>
            <a:ext cx="5754703" cy="30891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D7A88D-B01C-4B7C-8F7E-5DD86268E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706" y="624185"/>
            <a:ext cx="5747269" cy="30891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E2CE1FB-6033-4561-88E5-C281F4CD8A63}"/>
                  </a:ext>
                </a:extLst>
              </p:cNvPr>
              <p:cNvSpPr txBox="1"/>
              <p:nvPr/>
            </p:nvSpPr>
            <p:spPr>
              <a:xfrm>
                <a:off x="251460" y="1076960"/>
                <a:ext cx="2749852" cy="5416868"/>
              </a:xfrm>
              <a:prstGeom prst="rect">
                <a:avLst/>
              </a:prstGeom>
              <a:solidFill>
                <a:schemeClr val="accent3">
                  <a:lumMod val="20000"/>
                  <a:lumOff val="80000"/>
                </a:schemeClr>
              </a:solidFill>
              <a:ln w="57150">
                <a:solidFill>
                  <a:srgbClr val="00529B"/>
                </a:solidFill>
              </a:ln>
            </p:spPr>
            <p:txBody>
              <a:bodyPr wrap="square" rtlCol="0">
                <a:spAutoFit/>
              </a:bodyPr>
              <a:lstStyle/>
              <a:p>
                <a:pPr marL="285750" indent="-285750">
                  <a:buFont typeface="Wingdings" panose="05000000000000000000" pitchFamily="2" charset="2"/>
                  <a:buChar char="Ø"/>
                </a:pPr>
                <a:r>
                  <a:rPr lang="en-US" dirty="0">
                    <a:latin typeface="+mn-lt"/>
                  </a:rPr>
                  <a:t>We’re considering each </a:t>
                </a:r>
                <a14:m>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𝐶</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m:t>
                        </m:r>
                      </m:sup>
                    </m:sSubSup>
                  </m:oMath>
                </a14:m>
                <a:r>
                  <a:rPr lang="en-US" dirty="0">
                    <a:latin typeface="+mn-lt"/>
                  </a:rPr>
                  <a:t> over the positive value of h as a buy signal, and each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𝐶</m:t>
                        </m:r>
                      </m:e>
                      <m:sub>
                        <m:r>
                          <a:rPr lang="en-US" i="1" dirty="0">
                            <a:latin typeface="Cambria Math" panose="02040503050406030204" pitchFamily="18" charset="0"/>
                          </a:rPr>
                          <m:t>𝑖</m:t>
                        </m:r>
                      </m:sub>
                      <m:sup>
                        <m:r>
                          <a:rPr lang="en-US" b="0" i="1" dirty="0" smtClean="0">
                            <a:latin typeface="Cambria Math" panose="02040503050406030204" pitchFamily="18" charset="0"/>
                          </a:rPr>
                          <m:t>−</m:t>
                        </m:r>
                      </m:sup>
                    </m:sSubSup>
                  </m:oMath>
                </a14:m>
                <a:r>
                  <a:rPr lang="en-US" dirty="0">
                    <a:latin typeface="+mn-lt"/>
                  </a:rPr>
                  <a:t> under the negative value of h as a sell signal.</a:t>
                </a:r>
              </a:p>
              <a:p>
                <a:endParaRPr lang="en-US" sz="700" dirty="0">
                  <a:latin typeface="+mn-lt"/>
                </a:endParaRPr>
              </a:p>
              <a:p>
                <a:r>
                  <a:rPr lang="en-US" dirty="0">
                    <a:latin typeface="+mn-lt"/>
                  </a:rPr>
                  <a:t>		</a:t>
                </a:r>
                <a:r>
                  <a:rPr lang="en-US" b="1" dirty="0">
                    <a:latin typeface="+mn-lt"/>
                  </a:rPr>
                  <a:t>But why?</a:t>
                </a:r>
              </a:p>
              <a:p>
                <a:endParaRPr lang="en-US" sz="700" b="1" dirty="0">
                  <a:latin typeface="+mn-lt"/>
                </a:endParaRPr>
              </a:p>
              <a:p>
                <a:pPr marL="285750" indent="-285750">
                  <a:buFont typeface="Wingdings" panose="05000000000000000000" pitchFamily="2" charset="2"/>
                  <a:buChar char="Ø"/>
                </a:pPr>
                <a:r>
                  <a:rPr lang="en-US" dirty="0">
                    <a:latin typeface="+mn-lt"/>
                  </a:rPr>
                  <a:t>Due to the literature on finance and stock prices, </a:t>
                </a:r>
                <a:r>
                  <a:rPr lang="en-US" sz="1800" b="0" i="0" dirty="0">
                    <a:effectLst/>
                    <a:latin typeface="+mn-lt"/>
                  </a:rPr>
                  <a:t>a move, once initiated, tends to persist [6]. So, for example, we assume once </a:t>
                </a:r>
                <a14:m>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𝐶</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m:t>
                        </m:r>
                      </m:sup>
                    </m:sSubSup>
                  </m:oMath>
                </a14:m>
                <a:r>
                  <a:rPr lang="en-US" sz="1800" b="0" i="0" dirty="0">
                    <a:effectLst/>
                    <a:latin typeface="+mn-lt"/>
                  </a:rPr>
                  <a:t> value passes the positive value of h, this move will be continued. Therefore, </a:t>
                </a:r>
                <a:r>
                  <a:rPr lang="en-US" dirty="0">
                    <a:latin typeface="+mn-lt"/>
                  </a:rPr>
                  <a:t>our equity will be larger and larger.</a:t>
                </a:r>
              </a:p>
            </p:txBody>
          </p:sp>
        </mc:Choice>
        <mc:Fallback>
          <p:sp>
            <p:nvSpPr>
              <p:cNvPr id="3" name="TextBox 2">
                <a:extLst>
                  <a:ext uri="{FF2B5EF4-FFF2-40B4-BE49-F238E27FC236}">
                    <a16:creationId xmlns:a16="http://schemas.microsoft.com/office/drawing/2014/main" id="{9E2CE1FB-6033-4561-88E5-C281F4CD8A63}"/>
                  </a:ext>
                </a:extLst>
              </p:cNvPr>
              <p:cNvSpPr txBox="1">
                <a:spLocks noRot="1" noChangeAspect="1" noMove="1" noResize="1" noEditPoints="1" noAdjustHandles="1" noChangeArrowheads="1" noChangeShapeType="1" noTextEdit="1"/>
              </p:cNvSpPr>
              <p:nvPr/>
            </p:nvSpPr>
            <p:spPr>
              <a:xfrm>
                <a:off x="251460" y="1076960"/>
                <a:ext cx="2749852" cy="5416868"/>
              </a:xfrm>
              <a:prstGeom prst="rect">
                <a:avLst/>
              </a:prstGeom>
              <a:blipFill>
                <a:blip r:embed="rId4"/>
                <a:stretch>
                  <a:fillRect l="-435" t="-223" r="-2174"/>
                </a:stretch>
              </a:blipFill>
              <a:ln w="57150">
                <a:solidFill>
                  <a:srgbClr val="00529B"/>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D6C8FFF9-C7C2-43C9-94F4-EE4E281B06C9}"/>
              </a:ext>
            </a:extLst>
          </p:cNvPr>
          <p:cNvSpPr txBox="1"/>
          <p:nvPr/>
        </p:nvSpPr>
        <p:spPr>
          <a:xfrm>
            <a:off x="63500" y="6525500"/>
            <a:ext cx="654050" cy="276999"/>
          </a:xfrm>
          <a:prstGeom prst="rect">
            <a:avLst/>
          </a:prstGeom>
          <a:noFill/>
        </p:spPr>
        <p:txBody>
          <a:bodyPr wrap="square" lIns="91440" tIns="45720" rIns="91440" bIns="45720" rtlCol="0" anchor="t">
            <a:spAutoFit/>
          </a:bodyPr>
          <a:lstStyle/>
          <a:p>
            <a:r>
              <a:rPr lang="en-US" sz="1200" dirty="0">
                <a:latin typeface="+mn-lt"/>
                <a:ea typeface="MS PGothic"/>
              </a:rPr>
              <a:t>11/34</a:t>
            </a:r>
            <a:endParaRPr lang="en-US" sz="1200" dirty="0">
              <a:latin typeface="+mn-lt"/>
            </a:endParaRPr>
          </a:p>
        </p:txBody>
      </p:sp>
    </p:spTree>
    <p:extLst>
      <p:ext uri="{BB962C8B-B14F-4D97-AF65-F5344CB8AC3E}">
        <p14:creationId xmlns:p14="http://schemas.microsoft.com/office/powerpoint/2010/main" val="293388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DFA9FA-CC7C-427B-9346-0E1FCCE46698}"/>
              </a:ext>
            </a:extLst>
          </p:cNvPr>
          <p:cNvSpPr txBox="1"/>
          <p:nvPr/>
        </p:nvSpPr>
        <p:spPr>
          <a:xfrm>
            <a:off x="3694132" y="472923"/>
            <a:ext cx="1755735" cy="584775"/>
          </a:xfrm>
          <a:prstGeom prst="rect">
            <a:avLst/>
          </a:prstGeom>
          <a:noFill/>
        </p:spPr>
        <p:txBody>
          <a:bodyPr wrap="square" rtlCol="0">
            <a:spAutoFit/>
          </a:bodyPr>
          <a:lstStyle/>
          <a:p>
            <a:r>
              <a:rPr lang="en-US" sz="3200" b="1" dirty="0">
                <a:latin typeface="+mn-lt"/>
              </a:rPr>
              <a:t>Methods</a:t>
            </a:r>
          </a:p>
        </p:txBody>
      </p:sp>
      <p:cxnSp>
        <p:nvCxnSpPr>
          <p:cNvPr id="11" name="Straight Connector 10">
            <a:extLst>
              <a:ext uri="{FF2B5EF4-FFF2-40B4-BE49-F238E27FC236}">
                <a16:creationId xmlns:a16="http://schemas.microsoft.com/office/drawing/2014/main" id="{C057F2E5-8E43-4D4B-A0E3-079BEBDC4661}"/>
              </a:ext>
              <a:ext uri="{C183D7F6-B498-43B3-948B-1728B52AA6E4}">
                <adec:decorative xmlns:adec="http://schemas.microsoft.com/office/drawing/2017/decorative" val="1"/>
              </a:ext>
            </a:extLst>
          </p:cNvPr>
          <p:cNvCxnSpPr>
            <a:cxnSpLocks/>
          </p:cNvCxnSpPr>
          <p:nvPr/>
        </p:nvCxnSpPr>
        <p:spPr>
          <a:xfrm>
            <a:off x="5798916" y="8195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D33539-A677-4CF1-AEF7-93A1FF763571}"/>
              </a:ext>
              <a:ext uri="{C183D7F6-B498-43B3-948B-1728B52AA6E4}">
                <adec:decorative xmlns:adec="http://schemas.microsoft.com/office/drawing/2017/decorative" val="1"/>
              </a:ext>
            </a:extLst>
          </p:cNvPr>
          <p:cNvCxnSpPr>
            <a:cxnSpLocks/>
          </p:cNvCxnSpPr>
          <p:nvPr/>
        </p:nvCxnSpPr>
        <p:spPr>
          <a:xfrm>
            <a:off x="0" y="8195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316CC021-85D7-44BC-9E5E-8038CBA58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0" y="4130433"/>
            <a:ext cx="4850069" cy="27593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B025F0-44C5-4D4A-83C8-CAAE5D35CF84}"/>
              </a:ext>
            </a:extLst>
          </p:cNvPr>
          <p:cNvPicPr>
            <a:picLocks noChangeAspect="1"/>
          </p:cNvPicPr>
          <p:nvPr/>
        </p:nvPicPr>
        <p:blipFill>
          <a:blip r:embed="rId3"/>
          <a:stretch>
            <a:fillRect/>
          </a:stretch>
        </p:blipFill>
        <p:spPr>
          <a:xfrm>
            <a:off x="547430" y="4609381"/>
            <a:ext cx="1775660" cy="1552929"/>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a:xfrm>
                <a:off x="193674" y="974660"/>
                <a:ext cx="8836025" cy="3261279"/>
              </a:xfrm>
            </p:spPr>
            <p:txBody>
              <a:bodyPr/>
              <a:lstStyle/>
              <a:p>
                <a:pPr>
                  <a:spcAft>
                    <a:spcPts val="600"/>
                  </a:spcAft>
                </a:pPr>
                <a:r>
                  <a:rPr lang="en-US" sz="1600" b="1" dirty="0">
                    <a:solidFill>
                      <a:schemeClr val="tx1"/>
                    </a:solidFill>
                    <a:latin typeface="+mn-lt"/>
                  </a:rPr>
                  <a:t>K and h values:</a:t>
                </a:r>
                <a:br>
                  <a:rPr lang="en-US" sz="1600" dirty="0">
                    <a:solidFill>
                      <a:schemeClr val="tx1"/>
                    </a:solidFill>
                    <a:latin typeface="+mn-lt"/>
                  </a:rPr>
                </a:br>
                <a:r>
                  <a:rPr lang="en-US" sz="1600" dirty="0">
                    <a:solidFill>
                      <a:schemeClr val="tx1"/>
                    </a:solidFill>
                    <a:latin typeface="+mn-lt"/>
                  </a:rPr>
                  <a:t>To find the best trading strategy, we use grid search for different pairs of k and h values. By doing so, we can compare the investment returns of each (k, h) pair and then it would be possible to present the best k and h for each method. The first strategy for (k, h) ranges is brought from the literature </a:t>
                </a:r>
                <a:r>
                  <a:rPr lang="en-US" sz="1600" dirty="0">
                    <a:solidFill>
                      <a:schemeClr val="tx1"/>
                    </a:solidFill>
                    <a:latin typeface="+mn-lt"/>
                    <a:hlinkClick r:id="rId4" action="ppaction://hlinksldjump"/>
                  </a:rPr>
                  <a:t>[8]</a:t>
                </a:r>
                <a:r>
                  <a:rPr lang="en-US" sz="1600" dirty="0">
                    <a:solidFill>
                      <a:schemeClr val="tx1"/>
                    </a:solidFill>
                    <a:latin typeface="+mn-lt"/>
                  </a:rPr>
                  <a:t>, in which we identify the ranges manually by test and trial. Another strategy we took to choose the range of (k, h) pairs for each method is as follows: We first compute the medians for positive </a:t>
                </a:r>
                <a14:m>
                  <m:oMath xmlns:m="http://schemas.openxmlformats.org/officeDocument/2006/math">
                    <m:sSubSup>
                      <m:sSubSupPr>
                        <m:ctrlPr>
                          <a:rPr lang="en-US" sz="1600" i="1" dirty="0" smtClean="0">
                            <a:solidFill>
                              <a:schemeClr val="tx1"/>
                            </a:solidFill>
                            <a:latin typeface="Cambria Math" panose="02040503050406030204" pitchFamily="18" charset="0"/>
                          </a:rPr>
                        </m:ctrlPr>
                      </m:sSubSupPr>
                      <m:e>
                        <m:r>
                          <a:rPr lang="en-US" sz="1600" i="1" dirty="0">
                            <a:solidFill>
                              <a:schemeClr val="tx1"/>
                            </a:solidFill>
                            <a:latin typeface="Cambria Math" panose="02040503050406030204" pitchFamily="18" charset="0"/>
                          </a:rPr>
                          <m:t>𝐶</m:t>
                        </m:r>
                      </m:e>
                      <m:sub>
                        <m:r>
                          <a:rPr lang="en-US" sz="1600" b="0" i="1" dirty="0" smtClean="0">
                            <a:solidFill>
                              <a:schemeClr val="tx1"/>
                            </a:solidFill>
                            <a:latin typeface="Cambria Math" panose="02040503050406030204" pitchFamily="18" charset="0"/>
                          </a:rPr>
                          <m:t>𝑖</m:t>
                        </m:r>
                      </m:sub>
                      <m:sup>
                        <m:r>
                          <a:rPr lang="en-US" sz="1600" b="0" i="1" dirty="0" smtClean="0">
                            <a:solidFill>
                              <a:schemeClr val="tx1"/>
                            </a:solidFill>
                            <a:latin typeface="Cambria Math" panose="02040503050406030204" pitchFamily="18" charset="0"/>
                          </a:rPr>
                          <m:t>+</m:t>
                        </m:r>
                      </m:sup>
                    </m:sSubSup>
                  </m:oMath>
                </a14:m>
                <a:r>
                  <a:rPr lang="en-US" sz="1600" dirty="0">
                    <a:solidFill>
                      <a:schemeClr val="tx1"/>
                    </a:solidFill>
                    <a:latin typeface="+mn-lt"/>
                  </a:rPr>
                  <a:t> and negative </a:t>
                </a:r>
                <a14:m>
                  <m:oMath xmlns:m="http://schemas.openxmlformats.org/officeDocument/2006/math">
                    <m:sSubSup>
                      <m:sSubSupPr>
                        <m:ctrlPr>
                          <a:rPr lang="en-US" sz="1600" i="1" dirty="0" smtClean="0">
                            <a:solidFill>
                              <a:schemeClr val="tx1"/>
                            </a:solidFill>
                            <a:latin typeface="Cambria Math" panose="02040503050406030204" pitchFamily="18" charset="0"/>
                          </a:rPr>
                        </m:ctrlPr>
                      </m:sSubSupPr>
                      <m:e>
                        <m:r>
                          <a:rPr lang="en-US" sz="1600" i="1" dirty="0">
                            <a:solidFill>
                              <a:schemeClr val="tx1"/>
                            </a:solidFill>
                            <a:latin typeface="Cambria Math" panose="02040503050406030204" pitchFamily="18" charset="0"/>
                          </a:rPr>
                          <m:t>𝐶</m:t>
                        </m:r>
                      </m:e>
                      <m:sub>
                        <m:r>
                          <a:rPr lang="en-US" sz="1600" i="1" dirty="0">
                            <a:solidFill>
                              <a:schemeClr val="tx1"/>
                            </a:solidFill>
                            <a:latin typeface="Cambria Math" panose="02040503050406030204" pitchFamily="18" charset="0"/>
                          </a:rPr>
                          <m:t>𝑖</m:t>
                        </m:r>
                      </m:sub>
                      <m:sup>
                        <m:r>
                          <a:rPr lang="en-US" sz="1600" b="0" i="1" dirty="0" smtClean="0">
                            <a:solidFill>
                              <a:schemeClr val="tx1"/>
                            </a:solidFill>
                            <a:latin typeface="Cambria Math" panose="02040503050406030204" pitchFamily="18" charset="0"/>
                          </a:rPr>
                          <m:t>−</m:t>
                        </m:r>
                      </m:sup>
                    </m:sSubSup>
                  </m:oMath>
                </a14:m>
                <a:r>
                  <a:rPr lang="en-US" sz="1600" dirty="0">
                    <a:solidFill>
                      <a:schemeClr val="tx1"/>
                    </a:solidFill>
                    <a:latin typeface="+mn-lt"/>
                  </a:rPr>
                  <a:t> for all CUSUM models. The medians of all Return and Residual-based models, are similar, respectively. Then we define the k and h range for grid search from 1/3 to 2/3 of the calculated median.</a:t>
                </a:r>
                <a:br>
                  <a:rPr lang="en-US" sz="1600" dirty="0">
                    <a:solidFill>
                      <a:schemeClr val="tx1"/>
                    </a:solidFill>
                    <a:latin typeface="+mn-lt"/>
                  </a:rPr>
                </a:br>
                <a:r>
                  <a:rPr lang="en-US" sz="1600" dirty="0">
                    <a:solidFill>
                      <a:schemeClr val="tx1"/>
                    </a:solidFill>
                    <a:latin typeface="+mn-lt"/>
                  </a:rPr>
                  <a:t>The figure below, shows the final equity for different k and h values. In this case, we are losing about 80 percent of the initial equity.</a:t>
                </a:r>
                <a:br>
                  <a:rPr lang="en-US" sz="1600" dirty="0">
                    <a:solidFill>
                      <a:schemeClr val="tx1"/>
                    </a:solidFill>
                    <a:latin typeface="+mn-lt"/>
                  </a:rPr>
                </a:br>
                <a:r>
                  <a:rPr lang="en-US" sz="1600" dirty="0">
                    <a:solidFill>
                      <a:schemeClr val="tx1"/>
                    </a:solidFill>
                    <a:latin typeface="+mn-lt"/>
                  </a:rPr>
                  <a:t>By having these plots for each method, we can also find any existing trends between the different values for (k, h) pair and the final equity. For example, in the figure below, as it is clear, by having a greater h, we have a greater value for the final equity.</a:t>
                </a:r>
                <a:br>
                  <a:rPr lang="en-US" sz="1600" dirty="0">
                    <a:solidFill>
                      <a:schemeClr val="tx1"/>
                    </a:solidFill>
                    <a:latin typeface="+mn-lt"/>
                  </a:rPr>
                </a:br>
                <a:br>
                  <a:rPr lang="en-US" sz="1600" dirty="0">
                    <a:solidFill>
                      <a:schemeClr val="tx1"/>
                    </a:solidFill>
                    <a:latin typeface="+mn-lt"/>
                  </a:rPr>
                </a:br>
                <a:endParaRPr lang="en-US" sz="1600" dirty="0">
                  <a:latin typeface="+mn-lt"/>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193674" y="974660"/>
                <a:ext cx="8836025" cy="3261279"/>
              </a:xfrm>
              <a:blipFill>
                <a:blip r:embed="rId5"/>
                <a:stretch>
                  <a:fillRect l="-414" t="-561" r="-207" b="-26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6ECB097-F2FE-455B-B373-71AF4BFBEF6B}"/>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12/34</a:t>
            </a:r>
            <a:endParaRPr lang="en-US" sz="1200" dirty="0">
              <a:latin typeface="+mn-lt"/>
            </a:endParaRPr>
          </a:p>
        </p:txBody>
      </p:sp>
    </p:spTree>
    <p:extLst>
      <p:ext uri="{BB962C8B-B14F-4D97-AF65-F5344CB8AC3E}">
        <p14:creationId xmlns:p14="http://schemas.microsoft.com/office/powerpoint/2010/main" val="412210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996487"/>
            <a:ext cx="7903050" cy="2770768"/>
          </a:xfrm>
        </p:spPr>
        <p:txBody>
          <a:bodyPr/>
          <a:lstStyle/>
          <a:p>
            <a:r>
              <a:rPr lang="en-US" sz="2000" dirty="0">
                <a:solidFill>
                  <a:schemeClr val="tx1"/>
                </a:solidFill>
                <a:latin typeface="+mn-lt"/>
              </a:rPr>
              <a:t>Most of the related papers in this field, did not consider the transaction fees in their model, but to be more realistic, we consider transaction fees which is currently 0.5% of each buying transaction. We add this transaction fees to our models and compare the profits we make with and without it in the Results section. </a:t>
            </a:r>
            <a:br>
              <a:rPr lang="en-US" sz="2000" dirty="0">
                <a:solidFill>
                  <a:schemeClr val="tx1"/>
                </a:solidFill>
                <a:latin typeface="+mn-lt"/>
              </a:rPr>
            </a:br>
            <a:br>
              <a:rPr lang="en-US" sz="2000" dirty="0">
                <a:solidFill>
                  <a:schemeClr val="tx1"/>
                </a:solidFill>
                <a:latin typeface="+mn-lt"/>
              </a:rPr>
            </a:br>
            <a:endParaRPr lang="en-US" sz="2000" dirty="0">
              <a:solidFill>
                <a:schemeClr val="tx1"/>
              </a:solidFill>
              <a:latin typeface="+mn-lt"/>
            </a:endParaRPr>
          </a:p>
        </p:txBody>
      </p:sp>
      <p:sp>
        <p:nvSpPr>
          <p:cNvPr id="13" name="TextBox 12">
            <a:extLst>
              <a:ext uri="{FF2B5EF4-FFF2-40B4-BE49-F238E27FC236}">
                <a16:creationId xmlns:a16="http://schemas.microsoft.com/office/drawing/2014/main" id="{DDF9759B-1290-471E-8A81-5F2C081A85E9}"/>
              </a:ext>
            </a:extLst>
          </p:cNvPr>
          <p:cNvSpPr txBox="1"/>
          <p:nvPr/>
        </p:nvSpPr>
        <p:spPr>
          <a:xfrm>
            <a:off x="400050" y="3867135"/>
            <a:ext cx="7283450" cy="646331"/>
          </a:xfrm>
          <a:prstGeom prst="rect">
            <a:avLst/>
          </a:prstGeom>
          <a:noFill/>
        </p:spPr>
        <p:txBody>
          <a:bodyPr wrap="square">
            <a:spAutoFit/>
          </a:bodyPr>
          <a:lstStyle/>
          <a:p>
            <a:pPr algn="l" fontAlgn="base"/>
            <a:r>
              <a:rPr lang="en-US" b="0" i="0" dirty="0">
                <a:effectLst/>
                <a:latin typeface="+mn-lt"/>
              </a:rPr>
              <a:t>Transaction fee in reality:</a:t>
            </a:r>
          </a:p>
          <a:p>
            <a:pPr algn="l" fontAlgn="base"/>
            <a:r>
              <a:rPr lang="en-US" b="1" i="0" dirty="0">
                <a:effectLst/>
                <a:latin typeface="+mn-lt"/>
              </a:rPr>
              <a:t>Coinbase pricing and fees disclosures: </a:t>
            </a:r>
            <a:r>
              <a:rPr lang="en-US" b="0" i="0" u="sng" dirty="0">
                <a:effectLst/>
                <a:latin typeface="+mn-lt"/>
              </a:rPr>
              <a:t>0.50%</a:t>
            </a:r>
            <a:r>
              <a:rPr lang="en-US" b="0" i="0" dirty="0">
                <a:effectLst/>
                <a:latin typeface="+mn-lt"/>
              </a:rPr>
              <a:t> </a:t>
            </a:r>
            <a:r>
              <a:rPr lang="en-US" b="0" i="0" dirty="0">
                <a:effectLst/>
                <a:latin typeface="+mn-lt"/>
                <a:hlinkClick r:id="rId2" action="ppaction://hlinksldjump"/>
              </a:rPr>
              <a:t>[13]</a:t>
            </a:r>
            <a:endParaRPr lang="en-US" b="1" i="0" dirty="0">
              <a:effectLst/>
              <a:latin typeface="+mn-lt"/>
            </a:endParaRPr>
          </a:p>
        </p:txBody>
      </p:sp>
      <p:sp>
        <p:nvSpPr>
          <p:cNvPr id="14" name="TextBox 13">
            <a:extLst>
              <a:ext uri="{FF2B5EF4-FFF2-40B4-BE49-F238E27FC236}">
                <a16:creationId xmlns:a16="http://schemas.microsoft.com/office/drawing/2014/main" id="{C3D7BCF0-16B6-4077-AABC-6972F42030D0}"/>
              </a:ext>
            </a:extLst>
          </p:cNvPr>
          <p:cNvSpPr txBox="1"/>
          <p:nvPr/>
        </p:nvSpPr>
        <p:spPr>
          <a:xfrm>
            <a:off x="3521115" y="618973"/>
            <a:ext cx="2092719" cy="707886"/>
          </a:xfrm>
          <a:prstGeom prst="rect">
            <a:avLst/>
          </a:prstGeom>
          <a:noFill/>
        </p:spPr>
        <p:txBody>
          <a:bodyPr wrap="square" rtlCol="0">
            <a:spAutoFit/>
          </a:bodyPr>
          <a:lstStyle/>
          <a:p>
            <a:r>
              <a:rPr lang="en-US" sz="4000" b="1">
                <a:latin typeface="+mn-lt"/>
              </a:rPr>
              <a:t>Methods</a:t>
            </a:r>
          </a:p>
        </p:txBody>
      </p:sp>
      <p:cxnSp>
        <p:nvCxnSpPr>
          <p:cNvPr id="15" name="Straight Connector 14">
            <a:extLst>
              <a:ext uri="{FF2B5EF4-FFF2-40B4-BE49-F238E27FC236}">
                <a16:creationId xmlns:a16="http://schemas.microsoft.com/office/drawing/2014/main" id="{717F796D-CBDE-4997-9B14-8A846A645B14}"/>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B38D2-CFC4-4F33-BBB3-D5BAD7A3DB44}"/>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3C79216-932C-40D6-B49B-5C9408BAECE7}"/>
              </a:ext>
            </a:extLst>
          </p:cNvPr>
          <p:cNvSpPr txBox="1">
            <a:spLocks/>
          </p:cNvSpPr>
          <p:nvPr/>
        </p:nvSpPr>
        <p:spPr bwMode="auto">
          <a:xfrm>
            <a:off x="189992" y="1448406"/>
            <a:ext cx="4485432" cy="548081"/>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b="0" kern="1200">
                <a:solidFill>
                  <a:schemeClr val="accent1"/>
                </a:solidFill>
                <a:latin typeface="Helvetica" charset="0"/>
                <a:ea typeface="Helvetica" charset="0"/>
                <a:cs typeface="Helvetica" charset="0"/>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a:lstStyle>
          <a:p>
            <a:pPr defTabSz="914400"/>
            <a:r>
              <a:rPr lang="en-US" sz="2400" b="1">
                <a:solidFill>
                  <a:schemeClr val="tx1"/>
                </a:solidFill>
                <a:latin typeface="+mn-lt"/>
              </a:rPr>
              <a:t>Transaction fees:</a:t>
            </a:r>
          </a:p>
        </p:txBody>
      </p:sp>
      <p:sp>
        <p:nvSpPr>
          <p:cNvPr id="10" name="TextBox 9">
            <a:extLst>
              <a:ext uri="{FF2B5EF4-FFF2-40B4-BE49-F238E27FC236}">
                <a16:creationId xmlns:a16="http://schemas.microsoft.com/office/drawing/2014/main" id="{BC951B24-0A3E-4FD1-9654-7240E574E608}"/>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13/34</a:t>
            </a:r>
            <a:endParaRPr lang="en-US" sz="1200" dirty="0">
              <a:latin typeface="+mn-lt"/>
            </a:endParaRPr>
          </a:p>
        </p:txBody>
      </p:sp>
    </p:spTree>
    <p:extLst>
      <p:ext uri="{BB962C8B-B14F-4D97-AF65-F5344CB8AC3E}">
        <p14:creationId xmlns:p14="http://schemas.microsoft.com/office/powerpoint/2010/main" val="271026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425450" y="1326859"/>
                <a:ext cx="8534400" cy="3372141"/>
              </a:xfrm>
            </p:spPr>
            <p:txBody>
              <a:bodyPr/>
              <a:lstStyle/>
              <a:p>
                <a:pPr>
                  <a:lnSpc>
                    <a:spcPct val="150000"/>
                  </a:lnSpc>
                  <a:spcAft>
                    <a:spcPts val="600"/>
                  </a:spcAft>
                </a:pPr>
                <a:r>
                  <a:rPr lang="en-US" sz="2000" dirty="0">
                    <a:solidFill>
                      <a:schemeClr val="tx1"/>
                    </a:solidFill>
                    <a:latin typeface="+mn-lt"/>
                  </a:rPr>
                  <a:t>2. EWMA </a:t>
                </a:r>
                <a:r>
                  <a:rPr lang="en-US" sz="1800" dirty="0">
                    <a:solidFill>
                      <a:schemeClr val="tx1"/>
                    </a:solidFill>
                    <a:latin typeface="+mn-lt"/>
                    <a:hlinkClick r:id="rId2" action="ppaction://hlinksldjump"/>
                  </a:rPr>
                  <a:t>[12]</a:t>
                </a:r>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𝑍</m:t>
                        </m:r>
                      </m:e>
                      <m:sub>
                        <m:r>
                          <a:rPr lang="en-US" sz="2000" i="1">
                            <a:solidFill>
                              <a:schemeClr val="tx1"/>
                            </a:solidFill>
                            <a:latin typeface="Cambria Math" panose="02040503050406030204" pitchFamily="18" charset="0"/>
                          </a:rPr>
                          <m:t>0</m:t>
                        </m:r>
                      </m:sub>
                    </m:sSub>
                    <m:r>
                      <a:rPr lang="en-US" sz="2000" i="1">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r>
                  <a:rPr lang="en-US" sz="1800" i="1" dirty="0">
                    <a:solidFill>
                      <a:schemeClr val="tx1"/>
                    </a:solidFill>
                    <a:latin typeface="+mn-lt"/>
                  </a:rPr>
                  <a:t>(estimated)</a:t>
                </a:r>
                <a:br>
                  <a:rPr lang="en-US" sz="2000" dirty="0">
                    <a:solidFill>
                      <a:schemeClr val="tx1"/>
                    </a:solidFill>
                  </a:rPr>
                </a:br>
                <a:r>
                  <a:rPr lang="en-US" sz="2000" dirty="0">
                    <a:solidFill>
                      <a:schemeClr val="tx1"/>
                    </a:solidFill>
                    <a:latin typeface="+mn-lt"/>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𝑍</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r>
                      <a:rPr lang="en-US" sz="2000" dirty="0">
                        <a:solidFill>
                          <a:schemeClr val="tx1"/>
                        </a:solidFill>
                        <a:latin typeface="Cambria Math" panose="02040503050406030204" pitchFamily="18" charset="0"/>
                        <a:sym typeface="Symbol" panose="05050102010706020507" pitchFamily="18" charset="2"/>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latin typeface="+mn-lt"/>
                  </a:rPr>
                  <a:t>+(1-</a:t>
                </a:r>
                <a:r>
                  <a:rPr lang="en-US" sz="2000" dirty="0">
                    <a:solidFill>
                      <a:schemeClr val="tx1"/>
                    </a:solidFill>
                    <a:sym typeface="Symbol" panose="05050102010706020507" pitchFamily="18" charset="2"/>
                  </a:rPr>
                  <a:t> </a:t>
                </a:r>
                <a14:m>
                  <m:oMath xmlns:m="http://schemas.openxmlformats.org/officeDocument/2006/math">
                    <m:r>
                      <a:rPr lang="en-US" sz="2000" dirty="0">
                        <a:solidFill>
                          <a:schemeClr val="tx1"/>
                        </a:solidFill>
                        <a:latin typeface="Cambria Math" panose="02040503050406030204" pitchFamily="18" charset="0"/>
                        <a:sym typeface="Symbol" panose="05050102010706020507" pitchFamily="18" charset="2"/>
                      </a:rPr>
                      <m:t></m:t>
                    </m:r>
                  </m:oMath>
                </a14:m>
                <a:r>
                  <a:rPr lang="en-US" sz="2000" dirty="0">
                    <a:solidFill>
                      <a:schemeClr val="tx1"/>
                    </a:solidFill>
                    <a:latin typeface="+mn-lt"/>
                  </a:rPr>
                  <a:t>)</a:t>
                </a:r>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𝑍</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sub>
                    </m:sSub>
                  </m:oMath>
                </a14:m>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𝑈𝐶𝐿</m:t>
                        </m:r>
                      </m:e>
                      <m:sub>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𝑍</m:t>
                            </m:r>
                          </m:e>
                          <m:sub>
                            <m:r>
                              <a:rPr lang="en-US" sz="2000" b="0" i="1" smtClean="0">
                                <a:solidFill>
                                  <a:schemeClr val="tx1"/>
                                </a:solidFill>
                                <a:latin typeface="Cambria Math" panose="02040503050406030204" pitchFamily="18" charset="0"/>
                              </a:rPr>
                              <m:t>𝑡</m:t>
                            </m:r>
                          </m:sub>
                        </m:sSub>
                      </m:sub>
                    </m:sSub>
                    <m:r>
                      <a:rPr lang="en-US" sz="2000" b="0" i="1" smtClean="0">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𝐿</m:t>
                    </m:r>
                    <m:r>
                      <a:rPr lang="en-US" sz="2000" b="0" i="1" smtClean="0">
                        <a:solidFill>
                          <a:schemeClr val="tx1"/>
                        </a:solidFill>
                        <a:latin typeface="Cambria Math" panose="02040503050406030204" pitchFamily="18" charset="0"/>
                        <a:ea typeface="Cambria Math" panose="02040503050406030204" pitchFamily="18" charset="0"/>
                      </a:rPr>
                      <m:t>𝜎</m:t>
                    </m:r>
                    <m:rad>
                      <m:radPr>
                        <m:degHide m:val="on"/>
                        <m:ctrlPr>
                          <a:rPr lang="en-US" sz="2000" b="0" i="1" smtClean="0">
                            <a:solidFill>
                              <a:schemeClr val="tx1"/>
                            </a:solidFill>
                            <a:latin typeface="Cambria Math" panose="02040503050406030204" pitchFamily="18" charset="0"/>
                            <a:ea typeface="Cambria Math" panose="02040503050406030204" pitchFamily="18" charset="0"/>
                          </a:rPr>
                        </m:ctrlPr>
                      </m:radPr>
                      <m:deg/>
                      <m:e>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dirty="0">
                                <a:solidFill>
                                  <a:schemeClr val="tx1"/>
                                </a:solidFill>
                                <a:latin typeface="Cambria Math" panose="02040503050406030204" pitchFamily="18" charset="0"/>
                                <a:sym typeface="Symbol" panose="05050102010706020507" pitchFamily="18" charset="2"/>
                              </a:rPr>
                              <m:t></m:t>
                            </m:r>
                          </m:num>
                          <m:den>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sym typeface="Symbol" panose="05050102010706020507" pitchFamily="18" charset="2"/>
                                  </a:rPr>
                                  <m:t></m:t>
                                </m:r>
                              </m:e>
                            </m:d>
                            <m:r>
                              <a:rPr lang="en-US" sz="2000" b="0" i="1" dirty="0" smtClean="0">
                                <a:solidFill>
                                  <a:schemeClr val="tx1"/>
                                </a:solidFill>
                                <a:latin typeface="Cambria Math" panose="02040503050406030204" pitchFamily="18" charset="0"/>
                                <a:sym typeface="Symbol" panose="05050102010706020507" pitchFamily="18" charset="2"/>
                              </a:rPr>
                              <m:t>𝑛</m:t>
                            </m:r>
                          </m:den>
                        </m:f>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sym typeface="Symbol" panose="05050102010706020507" pitchFamily="18" charset="2"/>
                              </a:rPr>
                            </m:ctrlPr>
                          </m:sSupPr>
                          <m:e>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sym typeface="Symbol" panose="05050102010706020507" pitchFamily="18" charset="2"/>
                                  </a:rPr>
                                  <m:t></m:t>
                                </m:r>
                              </m:e>
                            </m:d>
                          </m:e>
                          <m:sup>
                            <m:r>
                              <a:rPr lang="en-US" sz="2000" b="0" i="1" dirty="0" smtClean="0">
                                <a:solidFill>
                                  <a:schemeClr val="tx1"/>
                                </a:solidFill>
                                <a:latin typeface="Cambria Math" panose="02040503050406030204" pitchFamily="18" charset="0"/>
                                <a:sym typeface="Symbol" panose="05050102010706020507" pitchFamily="18" charset="2"/>
                              </a:rPr>
                              <m:t>2</m:t>
                            </m:r>
                            <m:r>
                              <a:rPr lang="en-US" sz="2000" b="0" i="1" dirty="0" smtClean="0">
                                <a:solidFill>
                                  <a:schemeClr val="tx1"/>
                                </a:solidFill>
                                <a:latin typeface="Cambria Math" panose="02040503050406030204" pitchFamily="18" charset="0"/>
                                <a:sym typeface="Symbol" panose="05050102010706020507" pitchFamily="18" charset="2"/>
                              </a:rPr>
                              <m:t>𝑡</m:t>
                            </m:r>
                          </m:sup>
                        </m:sSup>
                        <m:r>
                          <a:rPr lang="en-US" sz="2000" b="0" i="1" smtClean="0">
                            <a:solidFill>
                              <a:schemeClr val="tx1"/>
                            </a:solidFill>
                            <a:latin typeface="Cambria Math" panose="02040503050406030204" pitchFamily="18" charset="0"/>
                            <a:ea typeface="Cambria Math" panose="02040503050406030204" pitchFamily="18" charset="0"/>
                          </a:rPr>
                          <m:t>]</m:t>
                        </m:r>
                      </m:e>
                    </m:rad>
                  </m:oMath>
                </a14:m>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𝐿</m:t>
                        </m:r>
                        <m:r>
                          <a:rPr lang="en-US" sz="2000" i="1">
                            <a:solidFill>
                              <a:schemeClr val="tx1"/>
                            </a:solidFill>
                            <a:latin typeface="Cambria Math" panose="02040503050406030204" pitchFamily="18" charset="0"/>
                          </a:rPr>
                          <m:t>𝐶𝐿</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𝑍</m:t>
                            </m:r>
                          </m:e>
                          <m:sub>
                            <m:r>
                              <a:rPr lang="en-US" sz="2000" i="1">
                                <a:solidFill>
                                  <a:schemeClr val="tx1"/>
                                </a:solidFill>
                                <a:latin typeface="Cambria Math" panose="02040503050406030204" pitchFamily="18" charset="0"/>
                              </a:rPr>
                              <m:t>𝑡</m:t>
                            </m:r>
                          </m:sub>
                        </m:sSub>
                      </m:sub>
                    </m:sSub>
                    <m:r>
                      <a:rPr lang="en-US" sz="2000" i="1">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𝐿</m:t>
                    </m:r>
                    <m:r>
                      <a:rPr lang="en-US" sz="2000" i="1">
                        <a:solidFill>
                          <a:schemeClr val="tx1"/>
                        </a:solidFill>
                        <a:latin typeface="Cambria Math" panose="02040503050406030204" pitchFamily="18" charset="0"/>
                        <a:ea typeface="Cambria Math" panose="02040503050406030204" pitchFamily="18" charset="0"/>
                      </a:rPr>
                      <m:t>𝜎</m:t>
                    </m:r>
                    <m:rad>
                      <m:radPr>
                        <m:degHide m:val="on"/>
                        <m:ctrlPr>
                          <a:rPr lang="en-US" sz="2000" i="1">
                            <a:solidFill>
                              <a:schemeClr val="tx1"/>
                            </a:solidFill>
                            <a:latin typeface="Cambria Math" panose="02040503050406030204" pitchFamily="18" charset="0"/>
                            <a:ea typeface="Cambria Math" panose="02040503050406030204" pitchFamily="18" charset="0"/>
                          </a:rPr>
                        </m:ctrlPr>
                      </m:radPr>
                      <m:deg/>
                      <m:e>
                        <m:f>
                          <m:fPr>
                            <m:ctrlPr>
                              <a:rPr lang="en-US" sz="2000" i="1">
                                <a:solidFill>
                                  <a:schemeClr val="tx1"/>
                                </a:solidFill>
                                <a:latin typeface="Cambria Math" panose="02040503050406030204" pitchFamily="18" charset="0"/>
                                <a:ea typeface="Cambria Math" panose="02040503050406030204" pitchFamily="18" charset="0"/>
                              </a:rPr>
                            </m:ctrlPr>
                          </m:fPr>
                          <m:num>
                            <m:r>
                              <a:rPr lang="en-US" sz="2000" dirty="0">
                                <a:solidFill>
                                  <a:schemeClr val="tx1"/>
                                </a:solidFill>
                                <a:latin typeface="Cambria Math" panose="02040503050406030204" pitchFamily="18" charset="0"/>
                                <a:sym typeface="Symbol" panose="05050102010706020507" pitchFamily="18" charset="2"/>
                              </a:rPr>
                              <m:t></m:t>
                            </m:r>
                          </m:num>
                          <m:den>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2</m:t>
                                </m:r>
                                <m:r>
                                  <a:rPr lang="en-US" sz="2000" i="1">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sym typeface="Symbol" panose="05050102010706020507" pitchFamily="18" charset="2"/>
                                  </a:rPr>
                                  <m:t></m:t>
                                </m:r>
                              </m:e>
                            </m:d>
                            <m:r>
                              <a:rPr lang="en-US" sz="2000" i="1" dirty="0">
                                <a:solidFill>
                                  <a:schemeClr val="tx1"/>
                                </a:solidFill>
                                <a:latin typeface="Cambria Math" panose="02040503050406030204" pitchFamily="18" charset="0"/>
                                <a:sym typeface="Symbol" panose="05050102010706020507" pitchFamily="18" charset="2"/>
                              </a:rPr>
                              <m:t>𝑛</m:t>
                            </m:r>
                          </m:den>
                        </m:f>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ea typeface="Cambria Math" panose="02040503050406030204" pitchFamily="18" charset="0"/>
                          </a:rPr>
                          <m:t>−</m:t>
                        </m:r>
                        <m:sSup>
                          <m:sSupPr>
                            <m:ctrlPr>
                              <a:rPr lang="en-US" sz="2000" i="1" dirty="0">
                                <a:solidFill>
                                  <a:schemeClr val="tx1"/>
                                </a:solidFill>
                                <a:latin typeface="Cambria Math" panose="02040503050406030204" pitchFamily="18" charset="0"/>
                                <a:sym typeface="Symbol" panose="05050102010706020507" pitchFamily="18" charset="2"/>
                              </a:rPr>
                            </m:ctrlPr>
                          </m:sSupPr>
                          <m:e>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sym typeface="Symbol" panose="05050102010706020507" pitchFamily="18" charset="2"/>
                                  </a:rPr>
                                  <m:t></m:t>
                                </m:r>
                              </m:e>
                            </m:d>
                          </m:e>
                          <m:sup>
                            <m:r>
                              <a:rPr lang="en-US" sz="2000" i="1" dirty="0">
                                <a:solidFill>
                                  <a:schemeClr val="tx1"/>
                                </a:solidFill>
                                <a:latin typeface="Cambria Math" panose="02040503050406030204" pitchFamily="18" charset="0"/>
                                <a:sym typeface="Symbol" panose="05050102010706020507" pitchFamily="18" charset="2"/>
                              </a:rPr>
                              <m:t>2</m:t>
                            </m:r>
                            <m:r>
                              <a:rPr lang="en-US" sz="2000" i="1" dirty="0">
                                <a:solidFill>
                                  <a:schemeClr val="tx1"/>
                                </a:solidFill>
                                <a:latin typeface="Cambria Math" panose="02040503050406030204" pitchFamily="18" charset="0"/>
                                <a:sym typeface="Symbol" panose="05050102010706020507" pitchFamily="18" charset="2"/>
                              </a:rPr>
                              <m:t>𝑡</m:t>
                            </m:r>
                          </m:sup>
                        </m:sSup>
                        <m:r>
                          <a:rPr lang="en-US" sz="2000" i="1">
                            <a:solidFill>
                              <a:schemeClr val="tx1"/>
                            </a:solidFill>
                            <a:latin typeface="Cambria Math" panose="02040503050406030204" pitchFamily="18" charset="0"/>
                            <a:ea typeface="Cambria Math" panose="02040503050406030204" pitchFamily="18" charset="0"/>
                          </a:rPr>
                          <m:t>]</m:t>
                        </m:r>
                      </m:e>
                    </m:rad>
                  </m:oMath>
                </a14:m>
                <a:br>
                  <a:rPr lang="en-US" sz="2000" dirty="0">
                    <a:solidFill>
                      <a:schemeClr val="tx1"/>
                    </a:solidFill>
                    <a:latin typeface="+mn-lt"/>
                  </a:rPr>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25450" y="1326859"/>
                <a:ext cx="8534400" cy="3372141"/>
              </a:xfrm>
              <a:blipFill>
                <a:blip r:embed="rId3"/>
                <a:stretch>
                  <a:fillRect l="-78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89FC005-46AA-4ADC-958C-C5B3F0C431F8}"/>
              </a:ext>
            </a:extLst>
          </p:cNvPr>
          <p:cNvSpPr txBox="1"/>
          <p:nvPr/>
        </p:nvSpPr>
        <p:spPr>
          <a:xfrm>
            <a:off x="3521115" y="618973"/>
            <a:ext cx="2092719" cy="707886"/>
          </a:xfrm>
          <a:prstGeom prst="rect">
            <a:avLst/>
          </a:prstGeom>
          <a:noFill/>
        </p:spPr>
        <p:txBody>
          <a:bodyPr wrap="square" rtlCol="0">
            <a:spAutoFit/>
          </a:bodyPr>
          <a:lstStyle/>
          <a:p>
            <a:r>
              <a:rPr lang="en-US" sz="4000" b="1">
                <a:latin typeface="+mn-lt"/>
              </a:rPr>
              <a:t>Methods</a:t>
            </a:r>
          </a:p>
        </p:txBody>
      </p:sp>
      <p:cxnSp>
        <p:nvCxnSpPr>
          <p:cNvPr id="7" name="Straight Connector 6">
            <a:extLst>
              <a:ext uri="{FF2B5EF4-FFF2-40B4-BE49-F238E27FC236}">
                <a16:creationId xmlns:a16="http://schemas.microsoft.com/office/drawing/2014/main" id="{07E734DF-AFF2-4D69-A8DC-EC3E93778479}"/>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6D6825-34E5-43ED-BB19-A8B9BD477B99}"/>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7C4E894-A844-4DE8-82ED-8B030E92B406}"/>
                  </a:ext>
                </a:extLst>
              </p:cNvPr>
              <p:cNvSpPr txBox="1"/>
              <p:nvPr/>
            </p:nvSpPr>
            <p:spPr>
              <a:xfrm>
                <a:off x="425450" y="4990404"/>
                <a:ext cx="8534400" cy="1392882"/>
              </a:xfrm>
              <a:prstGeom prst="rect">
                <a:avLst/>
              </a:prstGeom>
              <a:noFill/>
            </p:spPr>
            <p:txBody>
              <a:bodyPr wrap="square">
                <a:spAutoFit/>
              </a:bodyPr>
              <a:lstStyle/>
              <a:p>
                <a:pPr marL="285750" indent="-285750">
                  <a:lnSpc>
                    <a:spcPct val="120000"/>
                  </a:lnSpc>
                  <a:buFont typeface="Wingdings" panose="05000000000000000000" pitchFamily="2" charset="2"/>
                  <a:buChar char="Ø"/>
                </a:pPr>
                <a:r>
                  <a:rPr lang="en-US" sz="1800" dirty="0">
                    <a:solidFill>
                      <a:schemeClr val="tx1"/>
                    </a:solidFill>
                    <a:latin typeface="+mn-lt"/>
                  </a:rPr>
                  <a:t>Need to mention that after each buying signal, we reset our EWMA control chart and hold the security until we get a sell signal (To prevent short.)</a:t>
                </a:r>
              </a:p>
              <a:p>
                <a:pPr marL="285750" indent="-285750">
                  <a:lnSpc>
                    <a:spcPct val="120000"/>
                  </a:lnSpc>
                  <a:buFont typeface="Wingdings" panose="05000000000000000000" pitchFamily="2" charset="2"/>
                  <a:buChar char="Ø"/>
                </a:pPr>
                <a:r>
                  <a:rPr lang="en-US" dirty="0">
                    <a:latin typeface="+mn-lt"/>
                  </a:rPr>
                  <a:t>Based on the literature, we took EWMA parameter (</a:t>
                </a:r>
                <a14:m>
                  <m:oMath xmlns:m="http://schemas.openxmlformats.org/officeDocument/2006/math">
                    <m:r>
                      <a:rPr lang="en-US" sz="1800" dirty="0" smtClean="0">
                        <a:solidFill>
                          <a:schemeClr val="tx1"/>
                        </a:solidFill>
                        <a:latin typeface="Cambria Math" panose="02040503050406030204" pitchFamily="18" charset="0"/>
                        <a:sym typeface="Symbol" panose="05050102010706020507" pitchFamily="18" charset="2"/>
                      </a:rPr>
                      <m:t></m:t>
                    </m:r>
                  </m:oMath>
                </a14:m>
                <a:r>
                  <a:rPr lang="en-US" dirty="0"/>
                  <a:t>) </a:t>
                </a:r>
                <a:r>
                  <a:rPr lang="en-US" dirty="0">
                    <a:latin typeface="+mn-lt"/>
                  </a:rPr>
                  <a:t>equals to 0.3 [10], [(NIST/SEMATECH, 2013)].</a:t>
                </a:r>
                <a:endParaRPr lang="en-US" dirty="0"/>
              </a:p>
            </p:txBody>
          </p:sp>
        </mc:Choice>
        <mc:Fallback>
          <p:sp>
            <p:nvSpPr>
              <p:cNvPr id="9" name="TextBox 8">
                <a:extLst>
                  <a:ext uri="{FF2B5EF4-FFF2-40B4-BE49-F238E27FC236}">
                    <a16:creationId xmlns:a16="http://schemas.microsoft.com/office/drawing/2014/main" id="{F7C4E894-A844-4DE8-82ED-8B030E92B406}"/>
                  </a:ext>
                </a:extLst>
              </p:cNvPr>
              <p:cNvSpPr txBox="1">
                <a:spLocks noRot="1" noChangeAspect="1" noMove="1" noResize="1" noEditPoints="1" noAdjustHandles="1" noChangeArrowheads="1" noChangeShapeType="1" noTextEdit="1"/>
              </p:cNvSpPr>
              <p:nvPr/>
            </p:nvSpPr>
            <p:spPr>
              <a:xfrm>
                <a:off x="425450" y="4990404"/>
                <a:ext cx="8534400" cy="1392882"/>
              </a:xfrm>
              <a:prstGeom prst="rect">
                <a:avLst/>
              </a:prstGeom>
              <a:blipFill>
                <a:blip r:embed="rId4"/>
                <a:stretch>
                  <a:fillRect l="-500" t="-439" b="-657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BD4466B-5E86-4DA6-9BA9-7634560CDA01}"/>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14/34</a:t>
            </a:r>
            <a:endParaRPr lang="en-US" sz="1200" dirty="0">
              <a:latin typeface="+mn-lt"/>
            </a:endParaRPr>
          </a:p>
        </p:txBody>
      </p:sp>
    </p:spTree>
    <p:extLst>
      <p:ext uri="{BB962C8B-B14F-4D97-AF65-F5344CB8AC3E}">
        <p14:creationId xmlns:p14="http://schemas.microsoft.com/office/powerpoint/2010/main" val="2031372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9FC005-46AA-4ADC-958C-C5B3F0C431F8}"/>
              </a:ext>
            </a:extLst>
          </p:cNvPr>
          <p:cNvSpPr txBox="1"/>
          <p:nvPr/>
        </p:nvSpPr>
        <p:spPr>
          <a:xfrm>
            <a:off x="3521115" y="618973"/>
            <a:ext cx="2092719" cy="707886"/>
          </a:xfrm>
          <a:prstGeom prst="rect">
            <a:avLst/>
          </a:prstGeom>
          <a:noFill/>
        </p:spPr>
        <p:txBody>
          <a:bodyPr wrap="square" rtlCol="0">
            <a:spAutoFit/>
          </a:bodyPr>
          <a:lstStyle/>
          <a:p>
            <a:r>
              <a:rPr lang="en-US" sz="4000" b="1" dirty="0">
                <a:latin typeface="+mn-lt"/>
              </a:rPr>
              <a:t>Methods</a:t>
            </a:r>
          </a:p>
        </p:txBody>
      </p:sp>
      <p:cxnSp>
        <p:nvCxnSpPr>
          <p:cNvPr id="7" name="Straight Connector 6">
            <a:extLst>
              <a:ext uri="{FF2B5EF4-FFF2-40B4-BE49-F238E27FC236}">
                <a16:creationId xmlns:a16="http://schemas.microsoft.com/office/drawing/2014/main" id="{07E734DF-AFF2-4D69-A8DC-EC3E93778479}"/>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6D6825-34E5-43ED-BB19-A8B9BD477B99}"/>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50B1CBD-8925-4752-9204-FF4D5770AB68}"/>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15/34</a:t>
            </a:r>
            <a:endParaRPr lang="en-US" sz="1200" dirty="0">
              <a:latin typeface="+mn-lt"/>
            </a:endParaRPr>
          </a:p>
        </p:txBody>
      </p:sp>
      <p:sp>
        <p:nvSpPr>
          <p:cNvPr id="9" name="TextBox 8">
            <a:extLst>
              <a:ext uri="{FF2B5EF4-FFF2-40B4-BE49-F238E27FC236}">
                <a16:creationId xmlns:a16="http://schemas.microsoft.com/office/drawing/2014/main" id="{F7C4E894-A844-4DE8-82ED-8B030E92B406}"/>
              </a:ext>
            </a:extLst>
          </p:cNvPr>
          <p:cNvSpPr txBox="1"/>
          <p:nvPr/>
        </p:nvSpPr>
        <p:spPr>
          <a:xfrm>
            <a:off x="292100" y="1810600"/>
            <a:ext cx="8655050" cy="2544030"/>
          </a:xfrm>
          <a:prstGeom prst="rect">
            <a:avLst/>
          </a:prstGeom>
          <a:noFill/>
        </p:spPr>
        <p:txBody>
          <a:bodyPr wrap="square">
            <a:spAutoFit/>
          </a:bodyPr>
          <a:lstStyle/>
          <a:p>
            <a:pPr>
              <a:lnSpc>
                <a:spcPct val="120000"/>
              </a:lnSpc>
              <a:spcBef>
                <a:spcPts val="0"/>
              </a:spcBef>
              <a:spcAft>
                <a:spcPts val="600"/>
              </a:spcAft>
            </a:pPr>
            <a:r>
              <a:rPr lang="en-US" sz="1800" dirty="0">
                <a:solidFill>
                  <a:schemeClr val="tx1"/>
                </a:solidFill>
                <a:latin typeface="+mn-lt"/>
              </a:rPr>
              <a:t>Justification of</a:t>
            </a:r>
            <a:r>
              <a:rPr lang="en-US" dirty="0">
                <a:latin typeface="+mn-lt"/>
              </a:rPr>
              <a:t> the used methods (CUSUM and EWMA) for Cryptocurrency:</a:t>
            </a:r>
          </a:p>
          <a:p>
            <a:pPr marL="285750" indent="-285750">
              <a:lnSpc>
                <a:spcPct val="120000"/>
              </a:lnSpc>
              <a:spcAft>
                <a:spcPts val="600"/>
              </a:spcAft>
              <a:buFont typeface="Wingdings" panose="05000000000000000000" pitchFamily="2" charset="2"/>
              <a:buChar char="ü"/>
            </a:pPr>
            <a:r>
              <a:rPr lang="en-US" dirty="0">
                <a:latin typeface="+mn-lt"/>
              </a:rPr>
              <a:t>Values of </a:t>
            </a:r>
            <a:r>
              <a:rPr lang="en-US" sz="1800" dirty="0">
                <a:solidFill>
                  <a:schemeClr val="tx1"/>
                </a:solidFill>
                <a:latin typeface="+mn-lt"/>
              </a:rPr>
              <a:t>some </a:t>
            </a:r>
            <a:r>
              <a:rPr lang="en-US" dirty="0">
                <a:latin typeface="+mn-lt"/>
              </a:rPr>
              <a:t>Cryptocurrency coins such as Bitcoin, the most important one of them, changes so fast during time. We also want to find these changes as fast as they occur. We know that CUSUM and EWMA are two methods that can help us to find changes so fast. So, we used these two methods to find changes in control charts for Cryptocurrency.</a:t>
            </a:r>
          </a:p>
          <a:p>
            <a:pPr marL="285750" indent="-285750">
              <a:lnSpc>
                <a:spcPct val="120000"/>
              </a:lnSpc>
              <a:spcAft>
                <a:spcPts val="600"/>
              </a:spcAft>
              <a:buFont typeface="Wingdings" panose="05000000000000000000" pitchFamily="2" charset="2"/>
              <a:buChar char="ü"/>
            </a:pPr>
            <a:r>
              <a:rPr lang="en-US" sz="1800" dirty="0">
                <a:solidFill>
                  <a:schemeClr val="tx1"/>
                </a:solidFill>
                <a:latin typeface="+mn-lt"/>
              </a:rPr>
              <a:t>The second reason is t</a:t>
            </a:r>
            <a:r>
              <a:rPr lang="en-US" dirty="0">
                <a:latin typeface="+mn-lt"/>
              </a:rPr>
              <a:t>hat the literature used these two methods to determine trading strategies for related applications such as stock market prices. </a:t>
            </a:r>
          </a:p>
        </p:txBody>
      </p:sp>
    </p:spTree>
    <p:extLst>
      <p:ext uri="{BB962C8B-B14F-4D97-AF65-F5344CB8AC3E}">
        <p14:creationId xmlns:p14="http://schemas.microsoft.com/office/powerpoint/2010/main" val="208564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1282702"/>
            <a:ext cx="8820150" cy="5010148"/>
          </a:xfrm>
        </p:spPr>
        <p:txBody>
          <a:bodyPr/>
          <a:lstStyle/>
          <a:p>
            <a:pPr>
              <a:lnSpc>
                <a:spcPct val="150000"/>
              </a:lnSpc>
              <a:spcAft>
                <a:spcPts val="600"/>
              </a:spcAft>
            </a:pPr>
            <a:r>
              <a:rPr lang="en-US" sz="1800" b="1" dirty="0">
                <a:solidFill>
                  <a:schemeClr val="tx1"/>
                </a:solidFill>
                <a:latin typeface="+mn-lt"/>
              </a:rPr>
              <a:t>Risk-Adjusted Method:</a:t>
            </a:r>
            <a:br>
              <a:rPr lang="en-US" sz="1800" dirty="0">
                <a:solidFill>
                  <a:schemeClr val="tx1"/>
                </a:solidFill>
                <a:latin typeface="+mn-lt"/>
              </a:rPr>
            </a:br>
            <a:r>
              <a:rPr lang="en-US" sz="1800" dirty="0">
                <a:solidFill>
                  <a:schemeClr val="tx1"/>
                </a:solidFill>
                <a:latin typeface="+mn-lt"/>
              </a:rPr>
              <a:t>First, let’s answer to this question: Why we did not consider risk-adjusted on Cryptocurrency?</a:t>
            </a:r>
            <a:br>
              <a:rPr lang="en-US" sz="1800" dirty="0">
                <a:solidFill>
                  <a:schemeClr val="tx1"/>
                </a:solidFill>
                <a:latin typeface="+mn-lt"/>
              </a:rPr>
            </a:br>
            <a:r>
              <a:rPr lang="en-US" sz="1800" dirty="0">
                <a:solidFill>
                  <a:schemeClr val="tx1"/>
                </a:solidFill>
                <a:latin typeface="+mn-lt"/>
                <a:sym typeface="Wingdings" panose="05000000000000000000" pitchFamily="2" charset="2"/>
              </a:rPr>
              <a:t> </a:t>
            </a:r>
            <a:r>
              <a:rPr lang="en-US" sz="1800" b="0" i="0" dirty="0">
                <a:solidFill>
                  <a:srgbClr val="000000"/>
                </a:solidFill>
                <a:effectLst/>
                <a:latin typeface="+mn-lt"/>
              </a:rPr>
              <a:t>Unlike cryptocurrencies, stocks are directly linked to companies under regulatory surveillance. Investors can potentially use the information on the company and industry to reduce the risk of volatility.</a:t>
            </a:r>
            <a:r>
              <a:rPr lang="en-US" sz="1800" dirty="0">
                <a:solidFill>
                  <a:schemeClr val="tx1"/>
                </a:solidFill>
                <a:latin typeface="+mn-lt"/>
              </a:rPr>
              <a:t> </a:t>
            </a:r>
            <a:br>
              <a:rPr lang="en-US" sz="1800" b="1" dirty="0">
                <a:solidFill>
                  <a:schemeClr val="tx1"/>
                </a:solidFill>
                <a:latin typeface="+mn-lt"/>
              </a:rPr>
            </a:br>
            <a:br>
              <a:rPr lang="en-US" sz="1800" b="1" dirty="0">
                <a:solidFill>
                  <a:schemeClr val="tx1"/>
                </a:solidFill>
                <a:latin typeface="+mn-lt"/>
              </a:rPr>
            </a:br>
            <a:r>
              <a:rPr lang="en-US" sz="1800" b="1" dirty="0">
                <a:solidFill>
                  <a:schemeClr val="tx1"/>
                </a:solidFill>
                <a:latin typeface="+mn-lt"/>
              </a:rPr>
              <a:t>Risk-adjusted CUSUM for stock market</a:t>
            </a:r>
            <a:br>
              <a:rPr lang="en-US" sz="1600" dirty="0">
                <a:solidFill>
                  <a:schemeClr val="tx1"/>
                </a:solidFill>
                <a:latin typeface="+mn-lt"/>
              </a:rPr>
            </a:br>
            <a:br>
              <a:rPr lang="en-US" sz="1600" dirty="0">
                <a:solidFill>
                  <a:schemeClr val="tx1"/>
                </a:solidFill>
                <a:latin typeface="+mn-lt"/>
              </a:rPr>
            </a:br>
            <a:br>
              <a:rPr lang="en-US" sz="1600" dirty="0">
                <a:solidFill>
                  <a:schemeClr val="tx1"/>
                </a:solidFill>
                <a:latin typeface="+mn-lt"/>
              </a:rPr>
            </a:br>
            <a:br>
              <a:rPr lang="en-US" sz="1600" dirty="0">
                <a:solidFill>
                  <a:schemeClr val="tx1"/>
                </a:solidFill>
                <a:latin typeface="+mn-lt"/>
              </a:rPr>
            </a:br>
            <a:r>
              <a:rPr lang="en-US" sz="1800" dirty="0">
                <a:solidFill>
                  <a:schemeClr val="tx1"/>
                </a:solidFill>
                <a:latin typeface="+mn-lt"/>
                <a:sym typeface="Wingdings" panose="05000000000000000000" pitchFamily="2" charset="2"/>
              </a:rPr>
              <a:t></a:t>
            </a:r>
            <a:r>
              <a:rPr lang="en-US" sz="1600" dirty="0">
                <a:solidFill>
                  <a:schemeClr val="tx1"/>
                </a:solidFill>
                <a:latin typeface="+mn-lt"/>
                <a:sym typeface="Wingdings" panose="05000000000000000000" pitchFamily="2" charset="2"/>
              </a:rPr>
              <a:t> </a:t>
            </a:r>
            <a:r>
              <a:rPr lang="en-US" sz="1800" b="0" i="0" dirty="0">
                <a:solidFill>
                  <a:srgbClr val="000000"/>
                </a:solidFill>
                <a:effectLst/>
                <a:latin typeface="+mn-lt"/>
              </a:rPr>
              <a:t>Adjust biomedical company stock price by industry trend to reveal the real operations performance of the company.</a:t>
            </a:r>
            <a:br>
              <a:rPr lang="en-US" sz="1600" b="0" i="0" dirty="0">
                <a:solidFill>
                  <a:srgbClr val="000000"/>
                </a:solidFill>
                <a:effectLst/>
                <a:latin typeface="+mn-lt"/>
              </a:rPr>
            </a:br>
            <a:endParaRPr lang="en-US" sz="1600" dirty="0">
              <a:latin typeface="+mn-lt"/>
            </a:endParaRPr>
          </a:p>
        </p:txBody>
      </p:sp>
      <p:sp>
        <p:nvSpPr>
          <p:cNvPr id="6" name="TextBox 5">
            <a:extLst>
              <a:ext uri="{FF2B5EF4-FFF2-40B4-BE49-F238E27FC236}">
                <a16:creationId xmlns:a16="http://schemas.microsoft.com/office/drawing/2014/main" id="{55A8F9C4-6C58-4A63-9364-1B13948D122A}"/>
              </a:ext>
            </a:extLst>
          </p:cNvPr>
          <p:cNvSpPr txBox="1"/>
          <p:nvPr/>
        </p:nvSpPr>
        <p:spPr>
          <a:xfrm>
            <a:off x="3605015" y="636371"/>
            <a:ext cx="2092719" cy="646331"/>
          </a:xfrm>
          <a:prstGeom prst="rect">
            <a:avLst/>
          </a:prstGeom>
          <a:noFill/>
        </p:spPr>
        <p:txBody>
          <a:bodyPr wrap="square" rtlCol="0">
            <a:spAutoFit/>
          </a:bodyPr>
          <a:lstStyle/>
          <a:p>
            <a:r>
              <a:rPr lang="en-US" sz="3600" b="1" dirty="0">
                <a:latin typeface="+mn-lt"/>
              </a:rPr>
              <a:t>Methods</a:t>
            </a:r>
          </a:p>
        </p:txBody>
      </p:sp>
      <p:cxnSp>
        <p:nvCxnSpPr>
          <p:cNvPr id="7" name="Straight Connector 6">
            <a:extLst>
              <a:ext uri="{FF2B5EF4-FFF2-40B4-BE49-F238E27FC236}">
                <a16:creationId xmlns:a16="http://schemas.microsoft.com/office/drawing/2014/main" id="{2824D8C8-F665-4F68-95FC-1DD37E109109}"/>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16DD36-EF1B-47C4-BABC-B4AE6E7773A2}"/>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B08F4F-AA69-41B6-858B-63FCA10A99D6}"/>
              </a:ext>
            </a:extLst>
          </p:cNvPr>
          <p:cNvSpPr txBox="1"/>
          <p:nvPr/>
        </p:nvSpPr>
        <p:spPr>
          <a:xfrm>
            <a:off x="1088468" y="4441051"/>
            <a:ext cx="6958012" cy="646331"/>
          </a:xfrm>
          <a:prstGeom prst="rect">
            <a:avLst/>
          </a:prstGeom>
          <a:solidFill>
            <a:schemeClr val="accent3">
              <a:lumMod val="20000"/>
              <a:lumOff val="80000"/>
            </a:schemeClr>
          </a:solidFill>
          <a:ln w="38100">
            <a:solidFill>
              <a:srgbClr val="00529B"/>
            </a:solidFill>
          </a:ln>
        </p:spPr>
        <p:txBody>
          <a:bodyPr wrap="square">
            <a:spAutoFit/>
          </a:bodyPr>
          <a:lstStyle/>
          <a:p>
            <a:pPr algn="ctr"/>
            <a:r>
              <a:rPr lang="en-US" dirty="0">
                <a:effectLst>
                  <a:outerShdw blurRad="38100" dist="38100" dir="2700000" algn="tl">
                    <a:srgbClr val="000000">
                      <a:alpha val="43137"/>
                    </a:srgbClr>
                  </a:outerShdw>
                </a:effectLst>
                <a:latin typeface="+mn-lt"/>
              </a:rPr>
              <a:t>Linearly r</a:t>
            </a:r>
            <a:r>
              <a:rPr lang="en-US" dirty="0">
                <a:solidFill>
                  <a:schemeClr val="tx1"/>
                </a:solidFill>
                <a:effectLst>
                  <a:outerShdw blurRad="38100" dist="38100" dir="2700000" algn="tl">
                    <a:srgbClr val="000000">
                      <a:alpha val="43137"/>
                    </a:srgbClr>
                  </a:outerShdw>
                </a:effectLst>
                <a:latin typeface="+mn-lt"/>
              </a:rPr>
              <a:t>egress </a:t>
            </a:r>
            <a:r>
              <a:rPr lang="en-US" dirty="0" err="1">
                <a:solidFill>
                  <a:schemeClr val="tx1"/>
                </a:solidFill>
                <a:effectLst>
                  <a:outerShdw blurRad="38100" dist="38100" dir="2700000" algn="tl">
                    <a:srgbClr val="000000">
                      <a:alpha val="43137"/>
                    </a:srgbClr>
                  </a:outerShdw>
                </a:effectLst>
                <a:latin typeface="+mn-lt"/>
              </a:rPr>
              <a:t>BioTech</a:t>
            </a:r>
            <a:r>
              <a:rPr lang="en-US" dirty="0">
                <a:solidFill>
                  <a:schemeClr val="tx1"/>
                </a:solidFill>
                <a:effectLst>
                  <a:outerShdw blurRad="38100" dist="38100" dir="2700000" algn="tl">
                    <a:srgbClr val="000000">
                      <a:alpha val="43137"/>
                    </a:srgbClr>
                  </a:outerShdw>
                </a:effectLst>
                <a:latin typeface="+mn-lt"/>
              </a:rPr>
              <a:t> company stock on its industry indices. </a:t>
            </a:r>
            <a:br>
              <a:rPr lang="en-US" dirty="0">
                <a:solidFill>
                  <a:schemeClr val="tx1"/>
                </a:solidFill>
                <a:effectLst>
                  <a:outerShdw blurRad="38100" dist="38100" dir="2700000" algn="tl">
                    <a:srgbClr val="000000">
                      <a:alpha val="43137"/>
                    </a:srgbClr>
                  </a:outerShdw>
                </a:effectLst>
                <a:latin typeface="+mn-lt"/>
              </a:rPr>
            </a:br>
            <a:r>
              <a:rPr lang="en-US" dirty="0">
                <a:solidFill>
                  <a:schemeClr val="tx1"/>
                </a:solidFill>
                <a:effectLst>
                  <a:outerShdw blurRad="38100" dist="38100" dir="2700000" algn="tl">
                    <a:srgbClr val="000000">
                      <a:alpha val="43137"/>
                    </a:srgbClr>
                  </a:outerShdw>
                </a:effectLst>
                <a:latin typeface="+mn-lt"/>
              </a:rPr>
              <a:t>Apply CUSUM to the residuals.</a:t>
            </a:r>
            <a:endParaRPr lang="en-US"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1E837D14-4A26-44FC-83D8-78D099C19A65}"/>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16/34</a:t>
            </a:r>
            <a:endParaRPr lang="en-US" sz="1200" dirty="0">
              <a:latin typeface="+mn-lt"/>
            </a:endParaRPr>
          </a:p>
        </p:txBody>
      </p:sp>
    </p:spTree>
    <p:extLst>
      <p:ext uri="{BB962C8B-B14F-4D97-AF65-F5344CB8AC3E}">
        <p14:creationId xmlns:p14="http://schemas.microsoft.com/office/powerpoint/2010/main" val="1187266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1326858"/>
            <a:ext cx="8341201" cy="5175493"/>
          </a:xfrm>
        </p:spPr>
        <p:txBody>
          <a:bodyPr/>
          <a:lstStyle/>
          <a:p>
            <a:pPr>
              <a:lnSpc>
                <a:spcPct val="150000"/>
              </a:lnSpc>
              <a:spcAft>
                <a:spcPts val="600"/>
              </a:spcAft>
            </a:pPr>
            <a:br>
              <a:rPr lang="en-US" sz="2000" dirty="0">
                <a:solidFill>
                  <a:schemeClr val="tx1"/>
                </a:solidFill>
                <a:latin typeface="+mn-lt"/>
              </a:rPr>
            </a:br>
            <a:r>
              <a:rPr lang="en-US" sz="2000" dirty="0">
                <a:solidFill>
                  <a:schemeClr val="tx1"/>
                </a:solidFill>
                <a:latin typeface="+mn-lt"/>
              </a:rPr>
              <a:t> </a:t>
            </a:r>
            <a:br>
              <a:rPr lang="en-US" dirty="0"/>
            </a:br>
            <a:endParaRPr lang="en-US" dirty="0"/>
          </a:p>
        </p:txBody>
      </p:sp>
      <p:sp>
        <p:nvSpPr>
          <p:cNvPr id="4" name="TextBox 3">
            <a:extLst>
              <a:ext uri="{FF2B5EF4-FFF2-40B4-BE49-F238E27FC236}">
                <a16:creationId xmlns:a16="http://schemas.microsoft.com/office/drawing/2014/main" id="{98B59ACA-E01B-401C-AB53-EC54A0E039B7}"/>
              </a:ext>
            </a:extLst>
          </p:cNvPr>
          <p:cNvSpPr txBox="1"/>
          <p:nvPr/>
        </p:nvSpPr>
        <p:spPr>
          <a:xfrm>
            <a:off x="177798" y="1212989"/>
            <a:ext cx="8783543" cy="923330"/>
          </a:xfrm>
          <a:prstGeom prst="rect">
            <a:avLst/>
          </a:prstGeom>
          <a:noFill/>
        </p:spPr>
        <p:txBody>
          <a:bodyPr wrap="square" rtlCol="0">
            <a:spAutoFit/>
          </a:bodyPr>
          <a:lstStyle/>
          <a:p>
            <a:r>
              <a:rPr lang="en-US" dirty="0">
                <a:latin typeface="+mn-lt"/>
              </a:rPr>
              <a:t>In this project we use two different datasets:</a:t>
            </a:r>
          </a:p>
          <a:p>
            <a:pPr marL="342900" indent="-342900">
              <a:buAutoNum type="arabicPeriod"/>
            </a:pPr>
            <a:r>
              <a:rPr lang="en-US" sz="1800" b="0" i="0" dirty="0">
                <a:solidFill>
                  <a:srgbClr val="000000"/>
                </a:solidFill>
                <a:effectLst/>
                <a:latin typeface="+mn-lt"/>
              </a:rPr>
              <a:t>Historical hourly crypto price</a:t>
            </a:r>
            <a:r>
              <a:rPr lang="en-US" dirty="0">
                <a:latin typeface="+mn-lt"/>
              </a:rPr>
              <a:t> for top 9 Coins (Ranked by market cap) + Dogecoin for six months duration. The data source is Crypto Compare </a:t>
            </a:r>
            <a:r>
              <a:rPr lang="en-US" dirty="0">
                <a:latin typeface="+mn-lt"/>
                <a:hlinkClick r:id="rId2" action="ppaction://hlinksldjump"/>
              </a:rPr>
              <a:t>[14]</a:t>
            </a:r>
            <a:r>
              <a:rPr lang="en-US" dirty="0">
                <a:latin typeface="+mn-lt"/>
              </a:rPr>
              <a:t>.</a:t>
            </a:r>
          </a:p>
        </p:txBody>
      </p:sp>
      <p:pic>
        <p:nvPicPr>
          <p:cNvPr id="7" name="Picture 2">
            <a:extLst>
              <a:ext uri="{FF2B5EF4-FFF2-40B4-BE49-F238E27FC236}">
                <a16:creationId xmlns:a16="http://schemas.microsoft.com/office/drawing/2014/main" id="{6FEB08D2-823C-41A3-BEEC-ED6D9D4F5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 y="2136319"/>
            <a:ext cx="4481828" cy="25350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181F92A6-6FF2-41B0-978C-045B8D4FD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8" t="9720" r="26806" b="13015"/>
          <a:stretch/>
        </p:blipFill>
        <p:spPr bwMode="auto">
          <a:xfrm>
            <a:off x="6347083" y="2436452"/>
            <a:ext cx="815782" cy="8692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559BF024-628A-4194-B050-665A7AD1D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009" y="3813193"/>
            <a:ext cx="4869931" cy="2774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E2A4E23-E386-4750-9049-811E2EC51AEB}"/>
              </a:ext>
            </a:extLst>
          </p:cNvPr>
          <p:cNvSpPr txBox="1"/>
          <p:nvPr/>
        </p:nvSpPr>
        <p:spPr>
          <a:xfrm>
            <a:off x="3865409" y="641314"/>
            <a:ext cx="1290617" cy="646331"/>
          </a:xfrm>
          <a:prstGeom prst="rect">
            <a:avLst/>
          </a:prstGeom>
          <a:noFill/>
        </p:spPr>
        <p:txBody>
          <a:bodyPr wrap="square" rtlCol="0">
            <a:spAutoFit/>
          </a:bodyPr>
          <a:lstStyle/>
          <a:p>
            <a:r>
              <a:rPr lang="en-US" sz="3600" b="1">
                <a:latin typeface="+mn-lt"/>
              </a:rPr>
              <a:t>Data</a:t>
            </a:r>
          </a:p>
        </p:txBody>
      </p:sp>
      <p:cxnSp>
        <p:nvCxnSpPr>
          <p:cNvPr id="18" name="Straight Connector 17">
            <a:extLst>
              <a:ext uri="{FF2B5EF4-FFF2-40B4-BE49-F238E27FC236}">
                <a16:creationId xmlns:a16="http://schemas.microsoft.com/office/drawing/2014/main" id="{1B52011F-184E-4CEF-BAE4-50B7B9ADDC18}"/>
              </a:ext>
              <a:ext uri="{C183D7F6-B498-43B3-948B-1728B52AA6E4}">
                <adec:decorative xmlns:adec="http://schemas.microsoft.com/office/drawing/2017/decorative" val="1"/>
              </a:ext>
            </a:extLst>
          </p:cNvPr>
          <p:cNvCxnSpPr>
            <a:cxnSpLocks/>
          </p:cNvCxnSpPr>
          <p:nvPr/>
        </p:nvCxnSpPr>
        <p:spPr>
          <a:xfrm>
            <a:off x="5340350" y="1035454"/>
            <a:ext cx="38036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65CB7C-C25A-4BE8-ACBF-06775602DCAB}"/>
              </a:ext>
              <a:ext uri="{C183D7F6-B498-43B3-948B-1728B52AA6E4}">
                <adec:decorative xmlns:adec="http://schemas.microsoft.com/office/drawing/2017/decorative" val="1"/>
              </a:ext>
            </a:extLst>
          </p:cNvPr>
          <p:cNvCxnSpPr>
            <a:cxnSpLocks/>
          </p:cNvCxnSpPr>
          <p:nvPr/>
        </p:nvCxnSpPr>
        <p:spPr>
          <a:xfrm>
            <a:off x="0" y="1035454"/>
            <a:ext cx="34734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2A22D59-E7AC-40CB-9B1A-61C3CD353806}"/>
              </a:ext>
            </a:extLst>
          </p:cNvPr>
          <p:cNvSpPr txBox="1"/>
          <p:nvPr/>
        </p:nvSpPr>
        <p:spPr>
          <a:xfrm>
            <a:off x="8489950" y="6541564"/>
            <a:ext cx="654050" cy="276999"/>
          </a:xfrm>
          <a:prstGeom prst="rect">
            <a:avLst/>
          </a:prstGeom>
          <a:noFill/>
        </p:spPr>
        <p:txBody>
          <a:bodyPr wrap="square" lIns="91440" tIns="45720" rIns="91440" bIns="45720" rtlCol="0" anchor="t">
            <a:spAutoFit/>
          </a:bodyPr>
          <a:lstStyle/>
          <a:p>
            <a:r>
              <a:rPr lang="en-US" sz="1200" dirty="0">
                <a:latin typeface="+mn-lt"/>
                <a:ea typeface="MS PGothic"/>
              </a:rPr>
              <a:t>17/34</a:t>
            </a:r>
            <a:endParaRPr lang="en-US" sz="1200" dirty="0">
              <a:latin typeface="+mn-lt"/>
            </a:endParaRPr>
          </a:p>
        </p:txBody>
      </p:sp>
    </p:spTree>
    <p:extLst>
      <p:ext uri="{BB962C8B-B14F-4D97-AF65-F5344CB8AC3E}">
        <p14:creationId xmlns:p14="http://schemas.microsoft.com/office/powerpoint/2010/main" val="351678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64419B-EE15-4E3C-A754-E37E9123651A}"/>
              </a:ext>
            </a:extLst>
          </p:cNvPr>
          <p:cNvSpPr txBox="1"/>
          <p:nvPr/>
        </p:nvSpPr>
        <p:spPr>
          <a:xfrm>
            <a:off x="75242" y="1213194"/>
            <a:ext cx="8870950" cy="2146742"/>
          </a:xfrm>
          <a:prstGeom prst="rect">
            <a:avLst/>
          </a:prstGeom>
          <a:noFill/>
        </p:spPr>
        <p:txBody>
          <a:bodyPr wrap="square">
            <a:spAutoFit/>
          </a:bodyPr>
          <a:lstStyle/>
          <a:p>
            <a:r>
              <a:rPr lang="en-US">
                <a:latin typeface="+mn-lt"/>
              </a:rPr>
              <a:t>2. Biotech Stock Market data is brought from Bloomberg:</a:t>
            </a:r>
            <a:endParaRPr lang="en-US" sz="1000" b="0" i="0">
              <a:solidFill>
                <a:srgbClr val="000000"/>
              </a:solidFill>
              <a:effectLst/>
              <a:latin typeface="+mn-lt"/>
            </a:endParaRPr>
          </a:p>
          <a:p>
            <a:pPr lvl="1" algn="l"/>
            <a:r>
              <a:rPr lang="en-US" sz="1050" b="0" i="0">
                <a:solidFill>
                  <a:srgbClr val="000000"/>
                </a:solidFill>
                <a:effectLst/>
                <a:latin typeface="+mn-lt"/>
              </a:rPr>
              <a:t>Indices</a:t>
            </a:r>
          </a:p>
          <a:p>
            <a:pPr lvl="2" algn="l"/>
            <a:r>
              <a:rPr lang="en-US" sz="1050" b="0" i="0">
                <a:solidFill>
                  <a:srgbClr val="000000"/>
                </a:solidFill>
                <a:effectLst/>
                <a:latin typeface="+mn-lt"/>
              </a:rPr>
              <a:t>DJI Index: Dow Jones Industrial Average. 30 prominent companies listed on stock exchanges in the United States.</a:t>
            </a:r>
          </a:p>
          <a:p>
            <a:pPr lvl="2" algn="l"/>
            <a:r>
              <a:rPr lang="en-US" sz="1050" b="0" i="0">
                <a:solidFill>
                  <a:srgbClr val="000000"/>
                </a:solidFill>
                <a:effectLst/>
                <a:latin typeface="+mn-lt"/>
              </a:rPr>
              <a:t>SPX Index: Standard and Poor's 500. 500 large companies listed on stock exchanges in the United States.</a:t>
            </a:r>
          </a:p>
          <a:p>
            <a:pPr lvl="2" algn="l"/>
            <a:r>
              <a:rPr lang="en-US" sz="1050" b="1" i="0">
                <a:solidFill>
                  <a:srgbClr val="000000"/>
                </a:solidFill>
                <a:effectLst/>
                <a:latin typeface="+mn-lt"/>
              </a:rPr>
              <a:t>NBI Index</a:t>
            </a:r>
            <a:r>
              <a:rPr lang="en-US" sz="1050" b="0" i="0">
                <a:solidFill>
                  <a:srgbClr val="000000"/>
                </a:solidFill>
                <a:effectLst/>
                <a:latin typeface="+mn-lt"/>
              </a:rPr>
              <a:t>: NASDAQ Biotechnology Index. 213 Biotechnology or the Pharmaceutical industry companies listed on NASDAQ.</a:t>
            </a:r>
          </a:p>
          <a:p>
            <a:pPr lvl="2" algn="l"/>
            <a:r>
              <a:rPr lang="en-US" sz="1050" b="1" i="0">
                <a:solidFill>
                  <a:srgbClr val="000000"/>
                </a:solidFill>
                <a:effectLst/>
                <a:latin typeface="+mn-lt"/>
              </a:rPr>
              <a:t>SPSIBI Index</a:t>
            </a:r>
            <a:r>
              <a:rPr lang="en-US" sz="1050" b="0" i="0">
                <a:solidFill>
                  <a:srgbClr val="000000"/>
                </a:solidFill>
                <a:effectLst/>
                <a:latin typeface="+mn-lt"/>
              </a:rPr>
              <a:t>: S&amp;P Biotechnology Select Industry Index. The biotechnology sub-industry portion of the S&amp;P Total Markets Index (S&amp;P TMI).</a:t>
            </a:r>
          </a:p>
          <a:p>
            <a:pPr lvl="1" algn="l"/>
            <a:r>
              <a:rPr lang="en-US" sz="1050" b="0" i="0">
                <a:solidFill>
                  <a:srgbClr val="000000"/>
                </a:solidFill>
                <a:effectLst/>
                <a:latin typeface="+mn-lt"/>
              </a:rPr>
              <a:t>US Equities</a:t>
            </a:r>
          </a:p>
          <a:p>
            <a:pPr lvl="2" algn="l"/>
            <a:r>
              <a:rPr lang="en-US" sz="1050" b="0" i="0">
                <a:solidFill>
                  <a:srgbClr val="000000"/>
                </a:solidFill>
                <a:effectLst/>
                <a:latin typeface="+mn-lt"/>
              </a:rPr>
              <a:t>PFE US Equity: Pfizer Inc. American multinational pharmaceutical and biotechnology corporation headquartered on 42nd Street in Manhattan, New York City.</a:t>
            </a:r>
          </a:p>
          <a:p>
            <a:pPr lvl="2" algn="l"/>
            <a:r>
              <a:rPr lang="en-US" sz="1050" b="1" i="0">
                <a:solidFill>
                  <a:srgbClr val="000000"/>
                </a:solidFill>
                <a:effectLst/>
                <a:latin typeface="+mn-lt"/>
              </a:rPr>
              <a:t>MRNA US Equity</a:t>
            </a:r>
            <a:r>
              <a:rPr lang="en-US" sz="1050" b="0" i="0">
                <a:solidFill>
                  <a:srgbClr val="000000"/>
                </a:solidFill>
                <a:effectLst/>
                <a:latin typeface="+mn-lt"/>
              </a:rPr>
              <a:t>: </a:t>
            </a:r>
            <a:r>
              <a:rPr lang="en-US" sz="1050" b="0" i="0" err="1">
                <a:solidFill>
                  <a:srgbClr val="000000"/>
                </a:solidFill>
                <a:effectLst/>
                <a:latin typeface="+mn-lt"/>
              </a:rPr>
              <a:t>Moderna</a:t>
            </a:r>
            <a:r>
              <a:rPr lang="en-US" sz="1050" b="0" i="0">
                <a:solidFill>
                  <a:srgbClr val="000000"/>
                </a:solidFill>
                <a:effectLst/>
                <a:latin typeface="+mn-lt"/>
              </a:rPr>
              <a:t> Inc. Pharmaceutical and biotechnology company based in Cambridge, Massachusetts that focuses on RNA therapeutics, primarily mRNA vaccines.</a:t>
            </a:r>
          </a:p>
          <a:p>
            <a:pPr lvl="2" algn="l"/>
            <a:r>
              <a:rPr lang="en-US" sz="1050" b="0" i="0">
                <a:solidFill>
                  <a:srgbClr val="000000"/>
                </a:solidFill>
                <a:effectLst/>
                <a:latin typeface="+mn-lt"/>
              </a:rPr>
              <a:t>JNJ US Equity: Johnson &amp; Johnson. Consumer Health, Pharmaceutical, and Medical Devices.</a:t>
            </a:r>
          </a:p>
        </p:txBody>
      </p:sp>
      <p:pic>
        <p:nvPicPr>
          <p:cNvPr id="6" name="Picture 2">
            <a:extLst>
              <a:ext uri="{FF2B5EF4-FFF2-40B4-BE49-F238E27FC236}">
                <a16:creationId xmlns:a16="http://schemas.microsoft.com/office/drawing/2014/main" id="{879BF3D6-6EEB-4974-9A60-6E3DD31DE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004" y="3397632"/>
            <a:ext cx="6030777" cy="34603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1BB725-D9E5-490C-9684-7EDB722F47E9}"/>
              </a:ext>
            </a:extLst>
          </p:cNvPr>
          <p:cNvSpPr txBox="1"/>
          <p:nvPr/>
        </p:nvSpPr>
        <p:spPr>
          <a:xfrm>
            <a:off x="3865409" y="529167"/>
            <a:ext cx="1290617" cy="646331"/>
          </a:xfrm>
          <a:prstGeom prst="rect">
            <a:avLst/>
          </a:prstGeom>
          <a:noFill/>
        </p:spPr>
        <p:txBody>
          <a:bodyPr wrap="square" rtlCol="0">
            <a:spAutoFit/>
          </a:bodyPr>
          <a:lstStyle/>
          <a:p>
            <a:r>
              <a:rPr lang="en-US" sz="3600" b="1">
                <a:latin typeface="+mn-lt"/>
              </a:rPr>
              <a:t>Data</a:t>
            </a:r>
          </a:p>
        </p:txBody>
      </p:sp>
      <p:cxnSp>
        <p:nvCxnSpPr>
          <p:cNvPr id="8" name="Straight Connector 7">
            <a:extLst>
              <a:ext uri="{FF2B5EF4-FFF2-40B4-BE49-F238E27FC236}">
                <a16:creationId xmlns:a16="http://schemas.microsoft.com/office/drawing/2014/main" id="{B80A6285-3C18-443D-A513-B1CED9CF323C}"/>
              </a:ext>
              <a:ext uri="{C183D7F6-B498-43B3-948B-1728B52AA6E4}">
                <adec:decorative xmlns:adec="http://schemas.microsoft.com/office/drawing/2017/decorative" val="1"/>
              </a:ext>
            </a:extLst>
          </p:cNvPr>
          <p:cNvCxnSpPr>
            <a:cxnSpLocks/>
          </p:cNvCxnSpPr>
          <p:nvPr/>
        </p:nvCxnSpPr>
        <p:spPr>
          <a:xfrm>
            <a:off x="5340350" y="923307"/>
            <a:ext cx="38036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DDF5D8-8FD8-4072-BA75-927E9F6E42CA}"/>
              </a:ext>
              <a:ext uri="{C183D7F6-B498-43B3-948B-1728B52AA6E4}">
                <adec:decorative xmlns:adec="http://schemas.microsoft.com/office/drawing/2017/decorative" val="1"/>
              </a:ext>
            </a:extLst>
          </p:cNvPr>
          <p:cNvCxnSpPr>
            <a:cxnSpLocks/>
          </p:cNvCxnSpPr>
          <p:nvPr/>
        </p:nvCxnSpPr>
        <p:spPr>
          <a:xfrm>
            <a:off x="0" y="923307"/>
            <a:ext cx="34734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4E9A94-92FC-4FDA-8AA8-E313C70728F0}"/>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18/34</a:t>
            </a:r>
            <a:endParaRPr lang="en-US" sz="1200" dirty="0">
              <a:latin typeface="+mn-lt"/>
            </a:endParaRPr>
          </a:p>
        </p:txBody>
      </p:sp>
    </p:spTree>
    <p:extLst>
      <p:ext uri="{BB962C8B-B14F-4D97-AF65-F5344CB8AC3E}">
        <p14:creationId xmlns:p14="http://schemas.microsoft.com/office/powerpoint/2010/main" val="367297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1326859"/>
            <a:ext cx="7903050" cy="5118390"/>
          </a:xfrm>
        </p:spPr>
        <p:txBody>
          <a:bodyPr/>
          <a:lstStyle/>
          <a:p>
            <a:pPr>
              <a:lnSpc>
                <a:spcPct val="150000"/>
              </a:lnSpc>
              <a:spcAft>
                <a:spcPts val="600"/>
              </a:spcAft>
            </a:pPr>
            <a:br>
              <a:rPr lang="en-US" sz="2000">
                <a:solidFill>
                  <a:schemeClr val="tx1"/>
                </a:solidFill>
                <a:latin typeface="+mn-lt"/>
              </a:rPr>
            </a:br>
            <a:r>
              <a:rPr lang="en-US" sz="2000">
                <a:solidFill>
                  <a:schemeClr val="tx1"/>
                </a:solidFill>
                <a:latin typeface="+mn-lt"/>
              </a:rPr>
              <a:t> </a:t>
            </a:r>
            <a:br>
              <a:rPr lang="en-US"/>
            </a:br>
            <a:endParaRPr lang="en-US"/>
          </a:p>
        </p:txBody>
      </p:sp>
      <p:sp>
        <p:nvSpPr>
          <p:cNvPr id="4" name="TextBox 3">
            <a:extLst>
              <a:ext uri="{FF2B5EF4-FFF2-40B4-BE49-F238E27FC236}">
                <a16:creationId xmlns:a16="http://schemas.microsoft.com/office/drawing/2014/main" id="{98B59ACA-E01B-401C-AB53-EC54A0E039B7}"/>
              </a:ext>
            </a:extLst>
          </p:cNvPr>
          <p:cNvSpPr txBox="1"/>
          <p:nvPr/>
        </p:nvSpPr>
        <p:spPr>
          <a:xfrm>
            <a:off x="190500" y="1051484"/>
            <a:ext cx="8807450" cy="5641801"/>
          </a:xfrm>
          <a:prstGeom prst="rect">
            <a:avLst/>
          </a:prstGeom>
          <a:noFill/>
        </p:spPr>
        <p:txBody>
          <a:bodyPr wrap="square" rtlCol="0">
            <a:spAutoFit/>
          </a:bodyPr>
          <a:lstStyle/>
          <a:p>
            <a:pPr>
              <a:spcAft>
                <a:spcPts val="600"/>
              </a:spcAft>
            </a:pPr>
            <a:r>
              <a:rPr lang="en-US" sz="1600" dirty="0">
                <a:latin typeface="+mn-lt"/>
              </a:rPr>
              <a:t>In this part, we go over the results for each method discussed and then compare them to benchmark by doing some Back test. We assume we have 100 units as the initial equity, and all the results in this section are for k and h based on the literature. After slide 34, some of these results are brought for the other k and h strategy explained in slide 12. </a:t>
            </a:r>
          </a:p>
          <a:p>
            <a:pPr>
              <a:spcAft>
                <a:spcPts val="600"/>
              </a:spcAft>
            </a:pPr>
            <a:r>
              <a:rPr lang="en-US" dirty="0">
                <a:latin typeface="+mn-lt"/>
              </a:rPr>
              <a:t>Result structure is as follows:</a:t>
            </a:r>
          </a:p>
          <a:p>
            <a:r>
              <a:rPr lang="en-US" dirty="0">
                <a:latin typeface="+mn-lt"/>
              </a:rPr>
              <a:t>1. CUSUM	</a:t>
            </a:r>
          </a:p>
          <a:p>
            <a:r>
              <a:rPr lang="en-US" dirty="0">
                <a:latin typeface="+mn-lt"/>
              </a:rPr>
              <a:t>	a) Return</a:t>
            </a:r>
          </a:p>
          <a:p>
            <a:r>
              <a:rPr lang="en-US" dirty="0">
                <a:latin typeface="+mn-lt"/>
              </a:rPr>
              <a:t>		</a:t>
            </a:r>
            <a:r>
              <a:rPr lang="en-US" dirty="0" err="1">
                <a:latin typeface="+mn-lt"/>
              </a:rPr>
              <a:t>i</a:t>
            </a:r>
            <a:r>
              <a:rPr lang="en-US" dirty="0">
                <a:latin typeface="+mn-lt"/>
              </a:rPr>
              <a:t>. Montgomery CUSUM Model</a:t>
            </a:r>
          </a:p>
          <a:p>
            <a:r>
              <a:rPr lang="en-US" dirty="0">
                <a:latin typeface="+mn-lt"/>
              </a:rPr>
              <a:t>			</a:t>
            </a:r>
            <a:r>
              <a:rPr lang="en-US" sz="1600" dirty="0">
                <a:latin typeface="+mn-lt"/>
              </a:rPr>
              <a:t>This is the only case we bring the comparison for with/without Transaction Fees</a:t>
            </a:r>
            <a:endParaRPr lang="en-US" dirty="0">
              <a:latin typeface="+mn-lt"/>
            </a:endParaRPr>
          </a:p>
          <a:p>
            <a:pPr>
              <a:spcAft>
                <a:spcPts val="1200"/>
              </a:spcAft>
            </a:pPr>
            <a:r>
              <a:rPr lang="en-US" dirty="0">
                <a:latin typeface="+mn-lt"/>
              </a:rPr>
              <a:t>		ii. Literature CUSUM Model</a:t>
            </a:r>
          </a:p>
          <a:p>
            <a:r>
              <a:rPr lang="en-US" dirty="0">
                <a:latin typeface="+mn-lt"/>
              </a:rPr>
              <a:t>	b) Price/Residual based CUSUM (Handling the autocorrelation with ARIMA):</a:t>
            </a:r>
          </a:p>
          <a:p>
            <a:r>
              <a:rPr lang="en-US" dirty="0">
                <a:latin typeface="+mn-lt"/>
              </a:rPr>
              <a:t>		</a:t>
            </a:r>
            <a:r>
              <a:rPr lang="en-US" dirty="0" err="1">
                <a:latin typeface="+mn-lt"/>
              </a:rPr>
              <a:t>i</a:t>
            </a:r>
            <a:r>
              <a:rPr lang="en-US" dirty="0">
                <a:latin typeface="+mn-lt"/>
              </a:rPr>
              <a:t>. Montgomery CUSUM Model	</a:t>
            </a:r>
          </a:p>
          <a:p>
            <a:pPr>
              <a:spcAft>
                <a:spcPts val="1200"/>
              </a:spcAft>
            </a:pPr>
            <a:r>
              <a:rPr lang="en-US" dirty="0">
                <a:latin typeface="+mn-lt"/>
              </a:rPr>
              <a:t>		ii. Literature CUSUM Model</a:t>
            </a:r>
          </a:p>
          <a:p>
            <a:r>
              <a:rPr lang="en-US" dirty="0">
                <a:latin typeface="+mn-lt"/>
              </a:rPr>
              <a:t>2. EWMA</a:t>
            </a:r>
          </a:p>
          <a:p>
            <a:r>
              <a:rPr lang="en-US" dirty="0">
                <a:latin typeface="+mn-lt"/>
              </a:rPr>
              <a:t>	a) Return</a:t>
            </a:r>
          </a:p>
          <a:p>
            <a:pPr>
              <a:lnSpc>
                <a:spcPct val="120000"/>
              </a:lnSpc>
              <a:spcAft>
                <a:spcPts val="600"/>
              </a:spcAft>
            </a:pPr>
            <a:r>
              <a:rPr lang="en-US" dirty="0">
                <a:latin typeface="+mn-lt"/>
              </a:rPr>
              <a:t>	b) Price/Residual based EWMA (Handle autocorrelation with ARIMA)</a:t>
            </a:r>
          </a:p>
          <a:p>
            <a:pPr>
              <a:lnSpc>
                <a:spcPct val="120000"/>
              </a:lnSpc>
            </a:pPr>
            <a:r>
              <a:rPr lang="en-US" dirty="0">
                <a:latin typeface="+mn-lt"/>
              </a:rPr>
              <a:t>3. Risk-adjusted CUSUM for stock market data</a:t>
            </a:r>
          </a:p>
          <a:p>
            <a:pPr>
              <a:lnSpc>
                <a:spcPct val="140000"/>
              </a:lnSpc>
            </a:pPr>
            <a:r>
              <a:rPr lang="en-US" dirty="0">
                <a:latin typeface="+mn-lt"/>
              </a:rPr>
              <a:t>4. Back test</a:t>
            </a:r>
          </a:p>
        </p:txBody>
      </p:sp>
      <p:sp>
        <p:nvSpPr>
          <p:cNvPr id="13" name="TextBox 12">
            <a:extLst>
              <a:ext uri="{FF2B5EF4-FFF2-40B4-BE49-F238E27FC236}">
                <a16:creationId xmlns:a16="http://schemas.microsoft.com/office/drawing/2014/main" id="{6D62BCF4-C6B5-4996-93E8-E58DC7C54F11}"/>
              </a:ext>
            </a:extLst>
          </p:cNvPr>
          <p:cNvSpPr txBox="1"/>
          <p:nvPr/>
        </p:nvSpPr>
        <p:spPr>
          <a:xfrm>
            <a:off x="2951966" y="528264"/>
            <a:ext cx="2840018" cy="523220"/>
          </a:xfrm>
          <a:prstGeom prst="rect">
            <a:avLst/>
          </a:prstGeom>
          <a:noFill/>
        </p:spPr>
        <p:txBody>
          <a:bodyPr wrap="square" rtlCol="0">
            <a:spAutoFit/>
          </a:bodyPr>
          <a:lstStyle/>
          <a:p>
            <a:r>
              <a:rPr lang="en-US" sz="2800" b="1" dirty="0">
                <a:latin typeface="+mn-lt"/>
              </a:rPr>
              <a:t>Results Structure</a:t>
            </a:r>
          </a:p>
        </p:txBody>
      </p:sp>
      <p:cxnSp>
        <p:nvCxnSpPr>
          <p:cNvPr id="14" name="Straight Connector 13">
            <a:extLst>
              <a:ext uri="{FF2B5EF4-FFF2-40B4-BE49-F238E27FC236}">
                <a16:creationId xmlns:a16="http://schemas.microsoft.com/office/drawing/2014/main" id="{3B7568C9-9420-45EC-A3EE-A9CF409BBB24}"/>
              </a:ext>
              <a:ext uri="{C183D7F6-B498-43B3-948B-1728B52AA6E4}">
                <adec:decorative xmlns:adec="http://schemas.microsoft.com/office/drawing/2017/decorative" val="1"/>
              </a:ext>
            </a:extLst>
          </p:cNvPr>
          <p:cNvCxnSpPr>
            <a:cxnSpLocks/>
          </p:cNvCxnSpPr>
          <p:nvPr/>
        </p:nvCxnSpPr>
        <p:spPr>
          <a:xfrm>
            <a:off x="5937250" y="832254"/>
            <a:ext cx="32067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649BA2-B2D2-4C89-AEB7-F41F8C994E20}"/>
              </a:ext>
              <a:ext uri="{C183D7F6-B498-43B3-948B-1728B52AA6E4}">
                <adec:decorative xmlns:adec="http://schemas.microsoft.com/office/drawing/2017/decorative" val="1"/>
              </a:ext>
            </a:extLst>
          </p:cNvPr>
          <p:cNvCxnSpPr>
            <a:cxnSpLocks/>
          </p:cNvCxnSpPr>
          <p:nvPr/>
        </p:nvCxnSpPr>
        <p:spPr>
          <a:xfrm>
            <a:off x="0" y="832254"/>
            <a:ext cx="28067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AED5B45-E5A7-4BED-9D90-AE19F14525B4}"/>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19/34</a:t>
            </a:r>
            <a:endParaRPr lang="en-US" sz="1200" dirty="0">
              <a:latin typeface="+mn-lt"/>
            </a:endParaRPr>
          </a:p>
        </p:txBody>
      </p:sp>
    </p:spTree>
    <p:extLst>
      <p:ext uri="{BB962C8B-B14F-4D97-AF65-F5344CB8AC3E}">
        <p14:creationId xmlns:p14="http://schemas.microsoft.com/office/powerpoint/2010/main" val="11972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9098" y="1444777"/>
            <a:ext cx="8060104" cy="5035481"/>
          </a:xfrm>
          <a:prstGeom prst="rect">
            <a:avLst/>
          </a:prstGeom>
          <a:noFill/>
        </p:spPr>
        <p:txBody>
          <a:bodyPr wrap="square" rtlCol="0">
            <a:spAutoFit/>
          </a:bodyPr>
          <a:lstStyle/>
          <a:p>
            <a:pPr>
              <a:lnSpc>
                <a:spcPct val="140000"/>
              </a:lnSpc>
            </a:pPr>
            <a:r>
              <a:rPr lang="en-US" dirty="0">
                <a:latin typeface="+mn-lt"/>
              </a:rPr>
              <a:t>1. Problem Statement</a:t>
            </a:r>
          </a:p>
          <a:p>
            <a:pPr>
              <a:lnSpc>
                <a:spcPct val="140000"/>
              </a:lnSpc>
            </a:pPr>
            <a:r>
              <a:rPr lang="en-US" dirty="0">
                <a:latin typeface="+mn-lt"/>
              </a:rPr>
              <a:t>2. Literature Review</a:t>
            </a:r>
          </a:p>
          <a:p>
            <a:r>
              <a:rPr lang="en-US" dirty="0">
                <a:latin typeface="+mn-lt"/>
              </a:rPr>
              <a:t>3. Explanation of Methods:</a:t>
            </a:r>
          </a:p>
          <a:p>
            <a:r>
              <a:rPr lang="en-US" dirty="0">
                <a:latin typeface="+mn-lt"/>
              </a:rPr>
              <a:t>	a) How to deal with the autocorrelation in our data?</a:t>
            </a:r>
          </a:p>
          <a:p>
            <a:r>
              <a:rPr lang="en-US" dirty="0">
                <a:latin typeface="+mn-lt"/>
              </a:rPr>
              <a:t>	b) CUSUM (With/Without Transaction Fees)</a:t>
            </a:r>
          </a:p>
          <a:p>
            <a:r>
              <a:rPr lang="en-US" dirty="0">
                <a:latin typeface="+mn-lt"/>
              </a:rPr>
              <a:t>		</a:t>
            </a:r>
            <a:r>
              <a:rPr lang="en-US" dirty="0" err="1">
                <a:latin typeface="+mn-lt"/>
              </a:rPr>
              <a:t>i</a:t>
            </a:r>
            <a:r>
              <a:rPr lang="en-US" dirty="0">
                <a:latin typeface="+mn-lt"/>
              </a:rPr>
              <a:t>) Montgomery model</a:t>
            </a:r>
          </a:p>
          <a:p>
            <a:r>
              <a:rPr lang="en-US" dirty="0">
                <a:latin typeface="+mn-lt"/>
              </a:rPr>
              <a:t>		ii) The CUSUM model in literature</a:t>
            </a:r>
          </a:p>
          <a:p>
            <a:r>
              <a:rPr lang="en-US" dirty="0">
                <a:latin typeface="+mn-lt"/>
              </a:rPr>
              <a:t>	c) EWMA</a:t>
            </a:r>
          </a:p>
          <a:p>
            <a:r>
              <a:rPr lang="en-US" dirty="0">
                <a:latin typeface="+mn-lt"/>
              </a:rPr>
              <a:t>	d) risk-adjusted CUSUM on stock price</a:t>
            </a:r>
          </a:p>
          <a:p>
            <a:pPr>
              <a:lnSpc>
                <a:spcPct val="140000"/>
              </a:lnSpc>
            </a:pPr>
            <a:r>
              <a:rPr lang="en-US" dirty="0">
                <a:latin typeface="+mn-lt"/>
              </a:rPr>
              <a:t>4. Results</a:t>
            </a:r>
          </a:p>
          <a:p>
            <a:r>
              <a:rPr lang="en-US" dirty="0">
                <a:latin typeface="+mn-lt"/>
              </a:rPr>
              <a:t>	a) Explain our Data</a:t>
            </a:r>
          </a:p>
          <a:p>
            <a:r>
              <a:rPr lang="en-US" dirty="0">
                <a:latin typeface="+mn-lt"/>
              </a:rPr>
              <a:t>	b) Observed results for each method discussed</a:t>
            </a:r>
          </a:p>
          <a:p>
            <a:r>
              <a:rPr lang="en-US" dirty="0">
                <a:latin typeface="+mn-lt"/>
              </a:rPr>
              <a:t>	c) Results of risk-adjusted CUSUM model for stock prices</a:t>
            </a:r>
          </a:p>
          <a:p>
            <a:r>
              <a:rPr lang="en-US" dirty="0">
                <a:latin typeface="+mn-lt"/>
              </a:rPr>
              <a:t>	d) Back test </a:t>
            </a:r>
          </a:p>
          <a:p>
            <a:pPr>
              <a:lnSpc>
                <a:spcPct val="140000"/>
              </a:lnSpc>
            </a:pPr>
            <a:r>
              <a:rPr lang="en-US" dirty="0">
                <a:latin typeface="+mn-lt"/>
              </a:rPr>
              <a:t>5. Findings and Insights</a:t>
            </a:r>
          </a:p>
          <a:p>
            <a:pPr>
              <a:lnSpc>
                <a:spcPct val="140000"/>
              </a:lnSpc>
            </a:pPr>
            <a:r>
              <a:rPr lang="en-US" dirty="0">
                <a:latin typeface="+mn-lt"/>
              </a:rPr>
              <a:t>6. References</a:t>
            </a:r>
          </a:p>
        </p:txBody>
      </p:sp>
      <p:sp>
        <p:nvSpPr>
          <p:cNvPr id="3" name="TextBox 2">
            <a:extLst>
              <a:ext uri="{FF2B5EF4-FFF2-40B4-BE49-F238E27FC236}">
                <a16:creationId xmlns:a16="http://schemas.microsoft.com/office/drawing/2014/main" id="{F8A9137D-81B6-4571-BDB9-762E00F44824}"/>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2/34</a:t>
            </a:r>
            <a:endParaRPr lang="en-US" sz="1200" dirty="0">
              <a:latin typeface="+mn-lt"/>
            </a:endParaRPr>
          </a:p>
        </p:txBody>
      </p:sp>
      <p:sp>
        <p:nvSpPr>
          <p:cNvPr id="4" name="TextBox 3">
            <a:extLst>
              <a:ext uri="{FF2B5EF4-FFF2-40B4-BE49-F238E27FC236}">
                <a16:creationId xmlns:a16="http://schemas.microsoft.com/office/drawing/2014/main" id="{85685F90-AFA2-4FC7-ADFA-245807715AE7}"/>
              </a:ext>
            </a:extLst>
          </p:cNvPr>
          <p:cNvSpPr txBox="1"/>
          <p:nvPr/>
        </p:nvSpPr>
        <p:spPr>
          <a:xfrm>
            <a:off x="3575962" y="511470"/>
            <a:ext cx="1992076" cy="646331"/>
          </a:xfrm>
          <a:prstGeom prst="rect">
            <a:avLst/>
          </a:prstGeom>
          <a:noFill/>
        </p:spPr>
        <p:txBody>
          <a:bodyPr wrap="square" rtlCol="0">
            <a:spAutoFit/>
          </a:bodyPr>
          <a:lstStyle/>
          <a:p>
            <a:r>
              <a:rPr lang="en-US" sz="3600" b="1" dirty="0">
                <a:latin typeface="+mn-lt"/>
              </a:rPr>
              <a:t>Agenda</a:t>
            </a:r>
          </a:p>
        </p:txBody>
      </p:sp>
      <p:cxnSp>
        <p:nvCxnSpPr>
          <p:cNvPr id="5" name="Straight Connector 4">
            <a:extLst>
              <a:ext uri="{FF2B5EF4-FFF2-40B4-BE49-F238E27FC236}">
                <a16:creationId xmlns:a16="http://schemas.microsoft.com/office/drawing/2014/main" id="{D5CD49EA-1260-43C2-B6B9-5C8E3A632340}"/>
              </a:ext>
              <a:ext uri="{C183D7F6-B498-43B3-948B-1728B52AA6E4}">
                <adec:decorative xmlns:adec="http://schemas.microsoft.com/office/drawing/2017/decorative" val="1"/>
              </a:ext>
            </a:extLst>
          </p:cNvPr>
          <p:cNvCxnSpPr>
            <a:cxnSpLocks/>
          </p:cNvCxnSpPr>
          <p:nvPr/>
        </p:nvCxnSpPr>
        <p:spPr>
          <a:xfrm>
            <a:off x="5715000" y="930031"/>
            <a:ext cx="34290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BD77E30-B9A0-4E27-861A-5AA72D0E37C2}"/>
              </a:ext>
              <a:ext uri="{C183D7F6-B498-43B3-948B-1728B52AA6E4}">
                <adec:decorative xmlns:adec="http://schemas.microsoft.com/office/drawing/2017/decorative" val="1"/>
              </a:ext>
            </a:extLst>
          </p:cNvPr>
          <p:cNvCxnSpPr>
            <a:cxnSpLocks/>
          </p:cNvCxnSpPr>
          <p:nvPr/>
        </p:nvCxnSpPr>
        <p:spPr>
          <a:xfrm>
            <a:off x="0" y="930031"/>
            <a:ext cx="32756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564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BA00E29-52E7-47FB-A718-4ABD14696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6" y="2346591"/>
            <a:ext cx="3650276" cy="20349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2FAC28C-BC78-4A15-9B06-EF3FB4E62FE6}"/>
              </a:ext>
            </a:extLst>
          </p:cNvPr>
          <p:cNvPicPr>
            <a:picLocks noChangeAspect="1"/>
          </p:cNvPicPr>
          <p:nvPr/>
        </p:nvPicPr>
        <p:blipFill>
          <a:blip r:embed="rId3"/>
          <a:stretch>
            <a:fillRect/>
          </a:stretch>
        </p:blipFill>
        <p:spPr>
          <a:xfrm>
            <a:off x="558874" y="4592008"/>
            <a:ext cx="1743019" cy="1565763"/>
          </a:xfrm>
          <a:prstGeom prst="rect">
            <a:avLst/>
          </a:prstGeom>
        </p:spPr>
      </p:pic>
      <p:pic>
        <p:nvPicPr>
          <p:cNvPr id="9" name="Picture 4">
            <a:extLst>
              <a:ext uri="{FF2B5EF4-FFF2-40B4-BE49-F238E27FC236}">
                <a16:creationId xmlns:a16="http://schemas.microsoft.com/office/drawing/2014/main" id="{2CF2210E-5A04-4EC3-920C-EAA3162F7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950" y="1004122"/>
            <a:ext cx="5384499" cy="2890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10F4616A-7F30-428E-910E-C31D1AEBC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6951" y="3927806"/>
            <a:ext cx="5384499" cy="28941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32DDA4C-3DC9-4508-8DB1-4BBD5631DAFD}"/>
              </a:ext>
            </a:extLst>
          </p:cNvPr>
          <p:cNvSpPr txBox="1"/>
          <p:nvPr/>
        </p:nvSpPr>
        <p:spPr>
          <a:xfrm>
            <a:off x="3655263" y="480902"/>
            <a:ext cx="1325775" cy="523220"/>
          </a:xfrm>
          <a:prstGeom prst="rect">
            <a:avLst/>
          </a:prstGeom>
          <a:noFill/>
        </p:spPr>
        <p:txBody>
          <a:bodyPr wrap="square" rtlCol="0">
            <a:spAutoFit/>
          </a:bodyPr>
          <a:lstStyle/>
          <a:p>
            <a:r>
              <a:rPr lang="en-US" sz="2800" b="1" dirty="0">
                <a:latin typeface="+mn-lt"/>
              </a:rPr>
              <a:t>Results</a:t>
            </a:r>
          </a:p>
        </p:txBody>
      </p:sp>
      <p:cxnSp>
        <p:nvCxnSpPr>
          <p:cNvPr id="12" name="Straight Connector 11">
            <a:extLst>
              <a:ext uri="{FF2B5EF4-FFF2-40B4-BE49-F238E27FC236}">
                <a16:creationId xmlns:a16="http://schemas.microsoft.com/office/drawing/2014/main" id="{89D3FBBE-D3C9-40E3-BEA3-8D650B82E81D}"/>
              </a:ext>
              <a:ext uri="{C183D7F6-B498-43B3-948B-1728B52AA6E4}">
                <adec:decorative xmlns:adec="http://schemas.microsoft.com/office/drawing/2017/decorative" val="1"/>
              </a:ext>
            </a:extLst>
          </p:cNvPr>
          <p:cNvCxnSpPr>
            <a:cxnSpLocks/>
          </p:cNvCxnSpPr>
          <p:nvPr/>
        </p:nvCxnSpPr>
        <p:spPr>
          <a:xfrm>
            <a:off x="5149850" y="768604"/>
            <a:ext cx="3994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77491D-C63E-448B-89CB-3DCF30070489}"/>
              </a:ext>
              <a:ext uri="{C183D7F6-B498-43B3-948B-1728B52AA6E4}">
                <adec:decorative xmlns:adec="http://schemas.microsoft.com/office/drawing/2017/decorative" val="1"/>
              </a:ext>
            </a:extLst>
          </p:cNvPr>
          <p:cNvCxnSpPr>
            <a:cxnSpLocks/>
          </p:cNvCxnSpPr>
          <p:nvPr/>
        </p:nvCxnSpPr>
        <p:spPr>
          <a:xfrm>
            <a:off x="-6769" y="768604"/>
            <a:ext cx="34932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2AC4D40-E15A-46E8-B87E-424116DAB5DA}"/>
              </a:ext>
            </a:extLst>
          </p:cNvPr>
          <p:cNvSpPr txBox="1"/>
          <p:nvPr/>
        </p:nvSpPr>
        <p:spPr>
          <a:xfrm>
            <a:off x="371098" y="1004122"/>
            <a:ext cx="2843965" cy="1200329"/>
          </a:xfrm>
          <a:prstGeom prst="rect">
            <a:avLst/>
          </a:prstGeom>
          <a:noFill/>
        </p:spPr>
        <p:txBody>
          <a:bodyPr wrap="square" rtlCol="0">
            <a:spAutoFit/>
          </a:bodyPr>
          <a:lstStyle/>
          <a:p>
            <a:r>
              <a:rPr lang="en-US" b="1" dirty="0">
                <a:latin typeface="+mn-lt"/>
              </a:rPr>
              <a:t>1-a-i. CUSUM Method</a:t>
            </a:r>
          </a:p>
          <a:p>
            <a:r>
              <a:rPr lang="en-US" b="1" dirty="0">
                <a:latin typeface="+mn-lt"/>
              </a:rPr>
              <a:t>Based on Return feature</a:t>
            </a:r>
          </a:p>
          <a:p>
            <a:r>
              <a:rPr lang="en-US" b="1" dirty="0">
                <a:latin typeface="+mn-lt"/>
              </a:rPr>
              <a:t>Montgomery model</a:t>
            </a:r>
          </a:p>
          <a:p>
            <a:r>
              <a:rPr lang="en-US" b="1" dirty="0">
                <a:latin typeface="+mn-lt"/>
              </a:rPr>
              <a:t>Without Transaction fees</a:t>
            </a:r>
          </a:p>
        </p:txBody>
      </p:sp>
      <p:sp>
        <p:nvSpPr>
          <p:cNvPr id="15" name="TextBox 14">
            <a:extLst>
              <a:ext uri="{FF2B5EF4-FFF2-40B4-BE49-F238E27FC236}">
                <a16:creationId xmlns:a16="http://schemas.microsoft.com/office/drawing/2014/main" id="{3A5BAEEE-BECF-4C77-82E3-EA5DDB8DAD4A}"/>
              </a:ext>
            </a:extLst>
          </p:cNvPr>
          <p:cNvSpPr txBox="1"/>
          <p:nvPr/>
        </p:nvSpPr>
        <p:spPr>
          <a:xfrm>
            <a:off x="-20016" y="6544975"/>
            <a:ext cx="654050" cy="276999"/>
          </a:xfrm>
          <a:prstGeom prst="rect">
            <a:avLst/>
          </a:prstGeom>
          <a:noFill/>
        </p:spPr>
        <p:txBody>
          <a:bodyPr wrap="square" lIns="91440" tIns="45720" rIns="91440" bIns="45720" rtlCol="0" anchor="t">
            <a:spAutoFit/>
          </a:bodyPr>
          <a:lstStyle/>
          <a:p>
            <a:r>
              <a:rPr lang="en-US" sz="1200" dirty="0">
                <a:latin typeface="+mn-lt"/>
                <a:ea typeface="MS PGothic"/>
              </a:rPr>
              <a:t>20/34</a:t>
            </a:r>
            <a:endParaRPr lang="en-US" sz="1200" dirty="0">
              <a:latin typeface="+mn-lt"/>
            </a:endParaRPr>
          </a:p>
        </p:txBody>
      </p:sp>
      <p:cxnSp>
        <p:nvCxnSpPr>
          <p:cNvPr id="4" name="Straight Arrow Connector 3">
            <a:extLst>
              <a:ext uri="{FF2B5EF4-FFF2-40B4-BE49-F238E27FC236}">
                <a16:creationId xmlns:a16="http://schemas.microsoft.com/office/drawing/2014/main" id="{7E49225A-379B-4031-B277-5D4DF8D60D03}"/>
              </a:ext>
            </a:extLst>
          </p:cNvPr>
          <p:cNvCxnSpPr>
            <a:cxnSpLocks/>
          </p:cNvCxnSpPr>
          <p:nvPr/>
        </p:nvCxnSpPr>
        <p:spPr>
          <a:xfrm>
            <a:off x="2254250" y="5003800"/>
            <a:ext cx="533400" cy="0"/>
          </a:xfrm>
          <a:prstGeom prst="straightConnector1">
            <a:avLst/>
          </a:prstGeom>
          <a:ln w="38100">
            <a:headEnd type="triangle"/>
            <a:tailEnd type="triangle"/>
          </a:ln>
          <a:scene3d>
            <a:camera prst="orthographicFront"/>
            <a:lightRig rig="threePt" dir="t"/>
          </a:scene3d>
          <a:sp3d>
            <a:bevelT w="139700" h="139700" prst="divot"/>
          </a:sp3d>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4FD6FFF-ED05-434E-9250-8121E70FF055}"/>
              </a:ext>
            </a:extLst>
          </p:cNvPr>
          <p:cNvSpPr txBox="1"/>
          <p:nvPr/>
        </p:nvSpPr>
        <p:spPr>
          <a:xfrm>
            <a:off x="2792156" y="4742190"/>
            <a:ext cx="728008" cy="523220"/>
          </a:xfrm>
          <a:prstGeom prst="rect">
            <a:avLst/>
          </a:prstGeom>
          <a:solidFill>
            <a:schemeClr val="tx2">
              <a:lumMod val="10000"/>
              <a:lumOff val="90000"/>
            </a:schemeClr>
          </a:solidFill>
          <a:ln w="28575">
            <a:solidFill>
              <a:schemeClr val="tx1"/>
            </a:solidFill>
          </a:ln>
        </p:spPr>
        <p:txBody>
          <a:bodyPr wrap="square" rtlCol="0">
            <a:spAutoFit/>
          </a:bodyPr>
          <a:lstStyle/>
          <a:p>
            <a:pPr algn="ctr"/>
            <a:r>
              <a:rPr lang="en-US" sz="1400" b="1" dirty="0">
                <a:latin typeface="+mn-lt"/>
              </a:rPr>
              <a:t>%25 Profit!</a:t>
            </a:r>
          </a:p>
        </p:txBody>
      </p:sp>
    </p:spTree>
    <p:extLst>
      <p:ext uri="{BB962C8B-B14F-4D97-AF65-F5344CB8AC3E}">
        <p14:creationId xmlns:p14="http://schemas.microsoft.com/office/powerpoint/2010/main" val="3052610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02E17BA9-3F7E-4DDE-BA23-8AC55E71C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 y="2660560"/>
            <a:ext cx="3393233" cy="1930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FA1BB56E-F24C-48BB-974D-247658259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6430" y="666076"/>
            <a:ext cx="5667457" cy="30423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8183D21B-1F8C-4560-A424-4284D5E9C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237" y="3708399"/>
            <a:ext cx="5708071" cy="30423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36B61BE-753E-44C6-90A1-3FAA8C6843D9}"/>
              </a:ext>
            </a:extLst>
          </p:cNvPr>
          <p:cNvPicPr>
            <a:picLocks noChangeAspect="1"/>
          </p:cNvPicPr>
          <p:nvPr/>
        </p:nvPicPr>
        <p:blipFill>
          <a:blip r:embed="rId6"/>
          <a:stretch>
            <a:fillRect/>
          </a:stretch>
        </p:blipFill>
        <p:spPr>
          <a:xfrm>
            <a:off x="1414556" y="4797721"/>
            <a:ext cx="1628225" cy="1423988"/>
          </a:xfrm>
          <a:prstGeom prst="rect">
            <a:avLst/>
          </a:prstGeom>
        </p:spPr>
      </p:pic>
      <p:sp>
        <p:nvSpPr>
          <p:cNvPr id="15" name="TextBox 14">
            <a:extLst>
              <a:ext uri="{FF2B5EF4-FFF2-40B4-BE49-F238E27FC236}">
                <a16:creationId xmlns:a16="http://schemas.microsoft.com/office/drawing/2014/main" id="{004D6E44-C110-4AFD-8593-2418F2A4530F}"/>
              </a:ext>
            </a:extLst>
          </p:cNvPr>
          <p:cNvSpPr txBox="1"/>
          <p:nvPr/>
        </p:nvSpPr>
        <p:spPr>
          <a:xfrm>
            <a:off x="279399" y="2146112"/>
            <a:ext cx="1955800" cy="307777"/>
          </a:xfrm>
          <a:prstGeom prst="rect">
            <a:avLst/>
          </a:prstGeom>
          <a:noFill/>
        </p:spPr>
        <p:txBody>
          <a:bodyPr wrap="square">
            <a:spAutoFit/>
          </a:bodyPr>
          <a:lstStyle/>
          <a:p>
            <a:r>
              <a:rPr lang="en-US" sz="1400">
                <a:latin typeface="+mn-lt"/>
              </a:rPr>
              <a:t>Transaction Fee = %0.5</a:t>
            </a:r>
          </a:p>
        </p:txBody>
      </p:sp>
      <p:sp>
        <p:nvSpPr>
          <p:cNvPr id="17" name="TextBox 16">
            <a:extLst>
              <a:ext uri="{FF2B5EF4-FFF2-40B4-BE49-F238E27FC236}">
                <a16:creationId xmlns:a16="http://schemas.microsoft.com/office/drawing/2014/main" id="{B3EBA5C5-9C9B-4737-B419-B5FC5626F832}"/>
              </a:ext>
            </a:extLst>
          </p:cNvPr>
          <p:cNvSpPr txBox="1"/>
          <p:nvPr/>
        </p:nvSpPr>
        <p:spPr>
          <a:xfrm>
            <a:off x="279399" y="910166"/>
            <a:ext cx="2660651" cy="1200329"/>
          </a:xfrm>
          <a:prstGeom prst="rect">
            <a:avLst/>
          </a:prstGeom>
          <a:noFill/>
        </p:spPr>
        <p:txBody>
          <a:bodyPr wrap="square">
            <a:spAutoFit/>
          </a:bodyPr>
          <a:lstStyle/>
          <a:p>
            <a:r>
              <a:rPr lang="en-US" b="1">
                <a:latin typeface="+mn-lt"/>
              </a:rPr>
              <a:t>1-a-i. CUSUM Method</a:t>
            </a:r>
          </a:p>
          <a:p>
            <a:r>
              <a:rPr lang="en-US" b="1">
                <a:latin typeface="+mn-lt"/>
              </a:rPr>
              <a:t>Based on Return feature</a:t>
            </a:r>
          </a:p>
          <a:p>
            <a:r>
              <a:rPr lang="en-US" b="1">
                <a:latin typeface="+mn-lt"/>
              </a:rPr>
              <a:t>Montgomery model</a:t>
            </a:r>
          </a:p>
          <a:p>
            <a:r>
              <a:rPr lang="en-US" b="1">
                <a:latin typeface="+mn-lt"/>
              </a:rPr>
              <a:t>With Transaction fees</a:t>
            </a:r>
          </a:p>
        </p:txBody>
      </p:sp>
      <p:sp>
        <p:nvSpPr>
          <p:cNvPr id="2" name="TextBox 1">
            <a:extLst>
              <a:ext uri="{FF2B5EF4-FFF2-40B4-BE49-F238E27FC236}">
                <a16:creationId xmlns:a16="http://schemas.microsoft.com/office/drawing/2014/main" id="{6566F7E0-5C6F-4728-A9DC-2DCF1ED17364}"/>
              </a:ext>
            </a:extLst>
          </p:cNvPr>
          <p:cNvSpPr txBox="1"/>
          <p:nvPr/>
        </p:nvSpPr>
        <p:spPr>
          <a:xfrm>
            <a:off x="1770" y="6476167"/>
            <a:ext cx="654050" cy="276999"/>
          </a:xfrm>
          <a:prstGeom prst="rect">
            <a:avLst/>
          </a:prstGeom>
          <a:noFill/>
        </p:spPr>
        <p:txBody>
          <a:bodyPr wrap="square" lIns="91440" tIns="45720" rIns="91440" bIns="45720" rtlCol="0" anchor="t">
            <a:spAutoFit/>
          </a:bodyPr>
          <a:lstStyle/>
          <a:p>
            <a:r>
              <a:rPr lang="en-US" sz="1200" dirty="0">
                <a:latin typeface="+mn-lt"/>
                <a:ea typeface="MS PGothic"/>
              </a:rPr>
              <a:t>21/34</a:t>
            </a:r>
            <a:endParaRPr lang="en-US" sz="1200" dirty="0">
              <a:latin typeface="+mn-lt"/>
            </a:endParaRPr>
          </a:p>
        </p:txBody>
      </p:sp>
      <p:sp>
        <p:nvSpPr>
          <p:cNvPr id="3" name="TextBox 2">
            <a:extLst>
              <a:ext uri="{FF2B5EF4-FFF2-40B4-BE49-F238E27FC236}">
                <a16:creationId xmlns:a16="http://schemas.microsoft.com/office/drawing/2014/main" id="{1E5185FE-52A8-4D4D-A806-8E26E28DA0B8}"/>
              </a:ext>
            </a:extLst>
          </p:cNvPr>
          <p:cNvSpPr txBox="1"/>
          <p:nvPr/>
        </p:nvSpPr>
        <p:spPr>
          <a:xfrm>
            <a:off x="53197" y="4797721"/>
            <a:ext cx="1278627" cy="1615827"/>
          </a:xfrm>
          <a:prstGeom prst="rect">
            <a:avLst/>
          </a:prstGeom>
          <a:noFill/>
        </p:spPr>
        <p:txBody>
          <a:bodyPr wrap="square" rtlCol="0">
            <a:spAutoFit/>
          </a:bodyPr>
          <a:lstStyle/>
          <a:p>
            <a:pPr algn="ctr"/>
            <a:r>
              <a:rPr lang="en-US" sz="1100" dirty="0">
                <a:latin typeface="+mn-lt"/>
              </a:rPr>
              <a:t>As compared to the previous model (without transaction fees), we can see the deterioration of the strategy by considering the transaction fees.</a:t>
            </a:r>
          </a:p>
        </p:txBody>
      </p:sp>
    </p:spTree>
    <p:extLst>
      <p:ext uri="{BB962C8B-B14F-4D97-AF65-F5344CB8AC3E}">
        <p14:creationId xmlns:p14="http://schemas.microsoft.com/office/powerpoint/2010/main" val="143208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261931EB-4D44-447F-B4ED-6C6C900C60E5}"/>
              </a:ext>
            </a:extLst>
          </p:cNvPr>
          <p:cNvPicPr>
            <a:picLocks noChangeAspect="1"/>
          </p:cNvPicPr>
          <p:nvPr/>
        </p:nvPicPr>
        <p:blipFill>
          <a:blip r:embed="rId2"/>
          <a:stretch>
            <a:fillRect/>
          </a:stretch>
        </p:blipFill>
        <p:spPr>
          <a:xfrm>
            <a:off x="52032" y="2906080"/>
            <a:ext cx="3852112" cy="2167561"/>
          </a:xfrm>
          <a:prstGeom prst="rect">
            <a:avLst/>
          </a:prstGeom>
        </p:spPr>
      </p:pic>
      <p:pic>
        <p:nvPicPr>
          <p:cNvPr id="13" name="Picture 12" descr="Graphical user interface, chart, line chart&#10;&#10;Description automatically generated">
            <a:extLst>
              <a:ext uri="{FF2B5EF4-FFF2-40B4-BE49-F238E27FC236}">
                <a16:creationId xmlns:a16="http://schemas.microsoft.com/office/drawing/2014/main" id="{5E402D8C-9164-4387-865D-45E79961E211}"/>
              </a:ext>
            </a:extLst>
          </p:cNvPr>
          <p:cNvPicPr>
            <a:picLocks noChangeAspect="1"/>
          </p:cNvPicPr>
          <p:nvPr/>
        </p:nvPicPr>
        <p:blipFill>
          <a:blip r:embed="rId3"/>
          <a:stretch>
            <a:fillRect/>
          </a:stretch>
        </p:blipFill>
        <p:spPr>
          <a:xfrm>
            <a:off x="3904144" y="1247750"/>
            <a:ext cx="5239856" cy="2813202"/>
          </a:xfrm>
          <a:prstGeom prst="rect">
            <a:avLst/>
          </a:prstGeom>
        </p:spPr>
      </p:pic>
      <p:pic>
        <p:nvPicPr>
          <p:cNvPr id="15" name="Picture 14" descr="Chart&#10;&#10;Description automatically generated">
            <a:extLst>
              <a:ext uri="{FF2B5EF4-FFF2-40B4-BE49-F238E27FC236}">
                <a16:creationId xmlns:a16="http://schemas.microsoft.com/office/drawing/2014/main" id="{0C831FAB-22E2-4DBB-93B2-98570FCEEC0D}"/>
              </a:ext>
            </a:extLst>
          </p:cNvPr>
          <p:cNvPicPr>
            <a:picLocks noChangeAspect="1"/>
          </p:cNvPicPr>
          <p:nvPr/>
        </p:nvPicPr>
        <p:blipFill>
          <a:blip r:embed="rId4"/>
          <a:stretch>
            <a:fillRect/>
          </a:stretch>
        </p:blipFill>
        <p:spPr>
          <a:xfrm>
            <a:off x="3960753" y="4089400"/>
            <a:ext cx="5151500" cy="2768601"/>
          </a:xfrm>
          <a:prstGeom prst="rect">
            <a:avLst/>
          </a:prstGeom>
        </p:spPr>
      </p:pic>
      <p:sp>
        <p:nvSpPr>
          <p:cNvPr id="16" name="TextBox 15">
            <a:extLst>
              <a:ext uri="{FF2B5EF4-FFF2-40B4-BE49-F238E27FC236}">
                <a16:creationId xmlns:a16="http://schemas.microsoft.com/office/drawing/2014/main" id="{F6989C80-C02E-4F01-9D0D-2DA94A17D07A}"/>
              </a:ext>
            </a:extLst>
          </p:cNvPr>
          <p:cNvSpPr txBox="1"/>
          <p:nvPr/>
        </p:nvSpPr>
        <p:spPr>
          <a:xfrm>
            <a:off x="3846522" y="587195"/>
            <a:ext cx="1450956" cy="584775"/>
          </a:xfrm>
          <a:prstGeom prst="rect">
            <a:avLst/>
          </a:prstGeom>
          <a:noFill/>
        </p:spPr>
        <p:txBody>
          <a:bodyPr wrap="square" rtlCol="0">
            <a:spAutoFit/>
          </a:bodyPr>
          <a:lstStyle/>
          <a:p>
            <a:r>
              <a:rPr lang="en-US" sz="3200" b="1">
                <a:latin typeface="+mn-lt"/>
              </a:rPr>
              <a:t>Results</a:t>
            </a:r>
            <a:endParaRPr lang="en-US" sz="3600" b="1">
              <a:latin typeface="+mn-lt"/>
            </a:endParaRPr>
          </a:p>
        </p:txBody>
      </p:sp>
      <p:cxnSp>
        <p:nvCxnSpPr>
          <p:cNvPr id="17" name="Straight Connector 16">
            <a:extLst>
              <a:ext uri="{FF2B5EF4-FFF2-40B4-BE49-F238E27FC236}">
                <a16:creationId xmlns:a16="http://schemas.microsoft.com/office/drawing/2014/main" id="{071C07A1-688D-4833-85D7-52DDD9F355F2}"/>
              </a:ext>
              <a:ext uri="{C183D7F6-B498-43B3-948B-1728B52AA6E4}">
                <adec:decorative xmlns:adec="http://schemas.microsoft.com/office/drawing/2017/decorative" val="1"/>
              </a:ext>
            </a:extLst>
          </p:cNvPr>
          <p:cNvCxnSpPr>
            <a:cxnSpLocks/>
          </p:cNvCxnSpPr>
          <p:nvPr/>
        </p:nvCxnSpPr>
        <p:spPr>
          <a:xfrm>
            <a:off x="5530850" y="879583"/>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E2C2BB-6EFD-4325-A6DB-F7F7FFAA7890}"/>
              </a:ext>
              <a:ext uri="{C183D7F6-B498-43B3-948B-1728B52AA6E4}">
                <adec:decorative xmlns:adec="http://schemas.microsoft.com/office/drawing/2017/decorative" val="1"/>
              </a:ext>
            </a:extLst>
          </p:cNvPr>
          <p:cNvCxnSpPr>
            <a:cxnSpLocks/>
          </p:cNvCxnSpPr>
          <p:nvPr/>
        </p:nvCxnSpPr>
        <p:spPr>
          <a:xfrm>
            <a:off x="0" y="879583"/>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7159D2-C7B7-40E5-BC34-8706AF8598F6}"/>
              </a:ext>
            </a:extLst>
          </p:cNvPr>
          <p:cNvSpPr txBox="1"/>
          <p:nvPr/>
        </p:nvSpPr>
        <p:spPr>
          <a:xfrm>
            <a:off x="209550" y="1431384"/>
            <a:ext cx="2708275" cy="923330"/>
          </a:xfrm>
          <a:prstGeom prst="rect">
            <a:avLst/>
          </a:prstGeom>
          <a:noFill/>
        </p:spPr>
        <p:txBody>
          <a:bodyPr wrap="square">
            <a:spAutoFit/>
          </a:bodyPr>
          <a:lstStyle/>
          <a:p>
            <a:r>
              <a:rPr lang="en-US" b="1">
                <a:latin typeface="+mn-lt"/>
              </a:rPr>
              <a:t>1-a-ii. CUSUM Method</a:t>
            </a:r>
          </a:p>
          <a:p>
            <a:r>
              <a:rPr lang="en-US" b="1">
                <a:latin typeface="+mn-lt"/>
              </a:rPr>
              <a:t>Based on Return feature</a:t>
            </a:r>
          </a:p>
          <a:p>
            <a:r>
              <a:rPr lang="en-US" b="1">
                <a:latin typeface="+mn-lt"/>
              </a:rPr>
              <a:t>Literature model</a:t>
            </a:r>
          </a:p>
        </p:txBody>
      </p:sp>
      <p:sp>
        <p:nvSpPr>
          <p:cNvPr id="2" name="TextBox 1">
            <a:extLst>
              <a:ext uri="{FF2B5EF4-FFF2-40B4-BE49-F238E27FC236}">
                <a16:creationId xmlns:a16="http://schemas.microsoft.com/office/drawing/2014/main" id="{2BDA177C-447F-4F66-A757-8F13D13C35CD}"/>
              </a:ext>
            </a:extLst>
          </p:cNvPr>
          <p:cNvSpPr txBox="1"/>
          <p:nvPr/>
        </p:nvSpPr>
        <p:spPr>
          <a:xfrm>
            <a:off x="51737" y="6513643"/>
            <a:ext cx="654050" cy="276999"/>
          </a:xfrm>
          <a:prstGeom prst="rect">
            <a:avLst/>
          </a:prstGeom>
          <a:noFill/>
        </p:spPr>
        <p:txBody>
          <a:bodyPr wrap="square" lIns="91440" tIns="45720" rIns="91440" bIns="45720" rtlCol="0" anchor="t">
            <a:spAutoFit/>
          </a:bodyPr>
          <a:lstStyle/>
          <a:p>
            <a:r>
              <a:rPr lang="en-US" sz="1200" dirty="0">
                <a:latin typeface="+mn-lt"/>
                <a:ea typeface="MS PGothic"/>
              </a:rPr>
              <a:t>22/34</a:t>
            </a:r>
            <a:endParaRPr lang="en-US" sz="1200" dirty="0">
              <a:latin typeface="+mn-lt"/>
            </a:endParaRPr>
          </a:p>
        </p:txBody>
      </p:sp>
    </p:spTree>
    <p:extLst>
      <p:ext uri="{BB962C8B-B14F-4D97-AF65-F5344CB8AC3E}">
        <p14:creationId xmlns:p14="http://schemas.microsoft.com/office/powerpoint/2010/main" val="2867181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63147C5-D949-457A-AF68-83EF3907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0" y="4122499"/>
            <a:ext cx="4424804" cy="25132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BBEB869-4A83-492D-94C3-446EA86BEA0A}"/>
              </a:ext>
            </a:extLst>
          </p:cNvPr>
          <p:cNvPicPr>
            <a:picLocks noChangeAspect="1"/>
          </p:cNvPicPr>
          <p:nvPr/>
        </p:nvPicPr>
        <p:blipFill>
          <a:blip r:embed="rId3"/>
          <a:stretch>
            <a:fillRect/>
          </a:stretch>
        </p:blipFill>
        <p:spPr>
          <a:xfrm>
            <a:off x="903315" y="3669374"/>
            <a:ext cx="1510690" cy="1690687"/>
          </a:xfrm>
          <a:prstGeom prst="rect">
            <a:avLst/>
          </a:prstGeom>
        </p:spPr>
      </p:pic>
      <p:pic>
        <p:nvPicPr>
          <p:cNvPr id="9" name="Picture 4">
            <a:extLst>
              <a:ext uri="{FF2B5EF4-FFF2-40B4-BE49-F238E27FC236}">
                <a16:creationId xmlns:a16="http://schemas.microsoft.com/office/drawing/2014/main" id="{282B1FBC-86F6-4AAF-87C8-B3FA3B090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987" y="1114134"/>
            <a:ext cx="5344264" cy="28688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47869E6-31DE-4EA3-BBD4-9FA9A1D26B76}"/>
              </a:ext>
            </a:extLst>
          </p:cNvPr>
          <p:cNvSpPr txBox="1"/>
          <p:nvPr/>
        </p:nvSpPr>
        <p:spPr>
          <a:xfrm>
            <a:off x="412749" y="1348220"/>
            <a:ext cx="2954336" cy="1200329"/>
          </a:xfrm>
          <a:prstGeom prst="rect">
            <a:avLst/>
          </a:prstGeom>
          <a:noFill/>
        </p:spPr>
        <p:txBody>
          <a:bodyPr wrap="square">
            <a:spAutoFit/>
          </a:bodyPr>
          <a:lstStyle/>
          <a:p>
            <a:r>
              <a:rPr lang="en-US" b="1" dirty="0">
                <a:latin typeface="+mn-lt"/>
              </a:rPr>
              <a:t>1-b-i. CUSUM Method</a:t>
            </a:r>
          </a:p>
          <a:p>
            <a:r>
              <a:rPr lang="en-US" b="1" dirty="0">
                <a:latin typeface="+mn-lt"/>
              </a:rPr>
              <a:t>Based on Residuals feature</a:t>
            </a:r>
          </a:p>
          <a:p>
            <a:r>
              <a:rPr lang="en-US" b="1" dirty="0">
                <a:latin typeface="+mn-lt"/>
              </a:rPr>
              <a:t>(Residual Based CUSUM)</a:t>
            </a:r>
          </a:p>
          <a:p>
            <a:r>
              <a:rPr lang="en-US" b="1" dirty="0">
                <a:latin typeface="+mn-lt"/>
              </a:rPr>
              <a:t>Montgomery model</a:t>
            </a:r>
          </a:p>
        </p:txBody>
      </p:sp>
      <p:sp>
        <p:nvSpPr>
          <p:cNvPr id="14" name="TextBox 13">
            <a:extLst>
              <a:ext uri="{FF2B5EF4-FFF2-40B4-BE49-F238E27FC236}">
                <a16:creationId xmlns:a16="http://schemas.microsoft.com/office/drawing/2014/main" id="{3EA847E6-1DF0-4462-8E7B-6923FDCDAE22}"/>
              </a:ext>
            </a:extLst>
          </p:cNvPr>
          <p:cNvSpPr txBox="1"/>
          <p:nvPr/>
        </p:nvSpPr>
        <p:spPr>
          <a:xfrm>
            <a:off x="3887560" y="519653"/>
            <a:ext cx="1343480" cy="523220"/>
          </a:xfrm>
          <a:prstGeom prst="rect">
            <a:avLst/>
          </a:prstGeom>
          <a:noFill/>
        </p:spPr>
        <p:txBody>
          <a:bodyPr wrap="square" rtlCol="0">
            <a:spAutoFit/>
          </a:bodyPr>
          <a:lstStyle/>
          <a:p>
            <a:r>
              <a:rPr lang="en-US" sz="2800" b="1" dirty="0">
                <a:latin typeface="+mn-lt"/>
              </a:rPr>
              <a:t>Results</a:t>
            </a:r>
            <a:endParaRPr lang="en-US" sz="3200" b="1" dirty="0">
              <a:latin typeface="+mn-lt"/>
            </a:endParaRPr>
          </a:p>
        </p:txBody>
      </p:sp>
      <p:cxnSp>
        <p:nvCxnSpPr>
          <p:cNvPr id="15" name="Straight Connector 14">
            <a:extLst>
              <a:ext uri="{FF2B5EF4-FFF2-40B4-BE49-F238E27FC236}">
                <a16:creationId xmlns:a16="http://schemas.microsoft.com/office/drawing/2014/main" id="{F7E5CDD3-8D60-4D5A-9C86-EC7D48C7F817}"/>
              </a:ext>
              <a:ext uri="{C183D7F6-B498-43B3-948B-1728B52AA6E4}">
                <adec:decorative xmlns:adec="http://schemas.microsoft.com/office/drawing/2017/decorative" val="1"/>
              </a:ext>
            </a:extLst>
          </p:cNvPr>
          <p:cNvCxnSpPr>
            <a:cxnSpLocks/>
          </p:cNvCxnSpPr>
          <p:nvPr/>
        </p:nvCxnSpPr>
        <p:spPr>
          <a:xfrm>
            <a:off x="5530850" y="782757"/>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549207-AD46-4512-A8D7-498987FA5807}"/>
              </a:ext>
              <a:ext uri="{C183D7F6-B498-43B3-948B-1728B52AA6E4}">
                <adec:decorative xmlns:adec="http://schemas.microsoft.com/office/drawing/2017/decorative" val="1"/>
              </a:ext>
            </a:extLst>
          </p:cNvPr>
          <p:cNvCxnSpPr>
            <a:cxnSpLocks/>
          </p:cNvCxnSpPr>
          <p:nvPr/>
        </p:nvCxnSpPr>
        <p:spPr>
          <a:xfrm>
            <a:off x="0" y="782757"/>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1FE3442-D2CC-4862-A177-70CBAC7B8233}"/>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23/34</a:t>
            </a:r>
            <a:endParaRPr lang="en-US" sz="1200" dirty="0">
              <a:latin typeface="+mn-lt"/>
            </a:endParaRPr>
          </a:p>
        </p:txBody>
      </p:sp>
    </p:spTree>
    <p:extLst>
      <p:ext uri="{BB962C8B-B14F-4D97-AF65-F5344CB8AC3E}">
        <p14:creationId xmlns:p14="http://schemas.microsoft.com/office/powerpoint/2010/main" val="3037993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91F900B2-BEC3-43B8-A797-C76465A5DDB4}"/>
              </a:ext>
            </a:extLst>
          </p:cNvPr>
          <p:cNvPicPr>
            <a:picLocks noChangeAspect="1"/>
          </p:cNvPicPr>
          <p:nvPr/>
        </p:nvPicPr>
        <p:blipFill>
          <a:blip r:embed="rId2"/>
          <a:stretch>
            <a:fillRect/>
          </a:stretch>
        </p:blipFill>
        <p:spPr>
          <a:xfrm>
            <a:off x="-53975" y="2506614"/>
            <a:ext cx="3695699" cy="2079549"/>
          </a:xfrm>
          <a:prstGeom prst="rect">
            <a:avLst/>
          </a:prstGeom>
        </p:spPr>
      </p:pic>
      <p:pic>
        <p:nvPicPr>
          <p:cNvPr id="10" name="Picture 9" descr="Graphical user interface, chart, line chart&#10;&#10;Description automatically generated">
            <a:extLst>
              <a:ext uri="{FF2B5EF4-FFF2-40B4-BE49-F238E27FC236}">
                <a16:creationId xmlns:a16="http://schemas.microsoft.com/office/drawing/2014/main" id="{A970E88C-D48B-4BCD-8568-491588712298}"/>
              </a:ext>
            </a:extLst>
          </p:cNvPr>
          <p:cNvPicPr>
            <a:picLocks noChangeAspect="1"/>
          </p:cNvPicPr>
          <p:nvPr/>
        </p:nvPicPr>
        <p:blipFill>
          <a:blip r:embed="rId3"/>
          <a:stretch>
            <a:fillRect/>
          </a:stretch>
        </p:blipFill>
        <p:spPr>
          <a:xfrm>
            <a:off x="3695700" y="1086374"/>
            <a:ext cx="5386987" cy="2892194"/>
          </a:xfrm>
          <a:prstGeom prst="rect">
            <a:avLst/>
          </a:prstGeom>
        </p:spPr>
      </p:pic>
      <p:pic>
        <p:nvPicPr>
          <p:cNvPr id="12" name="Picture 11" descr="Chart&#10;&#10;Description automatically generated">
            <a:extLst>
              <a:ext uri="{FF2B5EF4-FFF2-40B4-BE49-F238E27FC236}">
                <a16:creationId xmlns:a16="http://schemas.microsoft.com/office/drawing/2014/main" id="{414C580A-034D-4D5A-BE9C-8B618BCCBF68}"/>
              </a:ext>
            </a:extLst>
          </p:cNvPr>
          <p:cNvPicPr>
            <a:picLocks noChangeAspect="1"/>
          </p:cNvPicPr>
          <p:nvPr/>
        </p:nvPicPr>
        <p:blipFill>
          <a:blip r:embed="rId4"/>
          <a:stretch>
            <a:fillRect/>
          </a:stretch>
        </p:blipFill>
        <p:spPr>
          <a:xfrm>
            <a:off x="3821980" y="3962400"/>
            <a:ext cx="5260708" cy="2895600"/>
          </a:xfrm>
          <a:prstGeom prst="rect">
            <a:avLst/>
          </a:prstGeom>
        </p:spPr>
      </p:pic>
      <p:sp>
        <p:nvSpPr>
          <p:cNvPr id="14" name="TextBox 13">
            <a:extLst>
              <a:ext uri="{FF2B5EF4-FFF2-40B4-BE49-F238E27FC236}">
                <a16:creationId xmlns:a16="http://schemas.microsoft.com/office/drawing/2014/main" id="{280D1F79-9701-4D1D-AE4F-7E1DFDA216B7}"/>
              </a:ext>
            </a:extLst>
          </p:cNvPr>
          <p:cNvSpPr txBox="1"/>
          <p:nvPr/>
        </p:nvSpPr>
        <p:spPr>
          <a:xfrm>
            <a:off x="219592" y="1048603"/>
            <a:ext cx="2954336" cy="1200329"/>
          </a:xfrm>
          <a:prstGeom prst="rect">
            <a:avLst/>
          </a:prstGeom>
          <a:noFill/>
        </p:spPr>
        <p:txBody>
          <a:bodyPr wrap="square">
            <a:spAutoFit/>
          </a:bodyPr>
          <a:lstStyle/>
          <a:p>
            <a:r>
              <a:rPr lang="en-US" b="1">
                <a:latin typeface="+mn-lt"/>
              </a:rPr>
              <a:t>1-b-ii. CUSUM Method</a:t>
            </a:r>
          </a:p>
          <a:p>
            <a:r>
              <a:rPr lang="en-US" b="1">
                <a:latin typeface="+mn-lt"/>
              </a:rPr>
              <a:t>Based on Residuals feature</a:t>
            </a:r>
          </a:p>
          <a:p>
            <a:r>
              <a:rPr lang="en-US" b="1">
                <a:latin typeface="+mn-lt"/>
              </a:rPr>
              <a:t>(Residual Based CUSUM)</a:t>
            </a:r>
          </a:p>
          <a:p>
            <a:r>
              <a:rPr lang="en-US" b="1">
                <a:latin typeface="+mn-lt"/>
              </a:rPr>
              <a:t>Literature model</a:t>
            </a:r>
          </a:p>
        </p:txBody>
      </p:sp>
      <p:sp>
        <p:nvSpPr>
          <p:cNvPr id="15" name="TextBox 14">
            <a:extLst>
              <a:ext uri="{FF2B5EF4-FFF2-40B4-BE49-F238E27FC236}">
                <a16:creationId xmlns:a16="http://schemas.microsoft.com/office/drawing/2014/main" id="{2AFA57C8-94AA-4F43-862D-8B51F8329839}"/>
              </a:ext>
            </a:extLst>
          </p:cNvPr>
          <p:cNvSpPr txBox="1"/>
          <p:nvPr/>
        </p:nvSpPr>
        <p:spPr>
          <a:xfrm>
            <a:off x="3846522" y="498532"/>
            <a:ext cx="1450956" cy="584775"/>
          </a:xfrm>
          <a:prstGeom prst="rect">
            <a:avLst/>
          </a:prstGeom>
          <a:noFill/>
        </p:spPr>
        <p:txBody>
          <a:bodyPr wrap="square" rtlCol="0">
            <a:spAutoFit/>
          </a:bodyPr>
          <a:lstStyle/>
          <a:p>
            <a:r>
              <a:rPr lang="en-US" sz="3200" b="1">
                <a:latin typeface="+mn-lt"/>
              </a:rPr>
              <a:t>Results</a:t>
            </a:r>
            <a:endParaRPr lang="en-US" sz="3600" b="1">
              <a:latin typeface="+mn-lt"/>
            </a:endParaRPr>
          </a:p>
        </p:txBody>
      </p:sp>
      <p:cxnSp>
        <p:nvCxnSpPr>
          <p:cNvPr id="16" name="Straight Connector 15">
            <a:extLst>
              <a:ext uri="{FF2B5EF4-FFF2-40B4-BE49-F238E27FC236}">
                <a16:creationId xmlns:a16="http://schemas.microsoft.com/office/drawing/2014/main" id="{98F1E187-47B0-4BDA-ABA2-627E42C87E35}"/>
              </a:ext>
              <a:ext uri="{C183D7F6-B498-43B3-948B-1728B52AA6E4}">
                <adec:decorative xmlns:adec="http://schemas.microsoft.com/office/drawing/2017/decorative" val="1"/>
              </a:ext>
            </a:extLst>
          </p:cNvPr>
          <p:cNvCxnSpPr>
            <a:cxnSpLocks/>
          </p:cNvCxnSpPr>
          <p:nvPr/>
        </p:nvCxnSpPr>
        <p:spPr>
          <a:xfrm>
            <a:off x="5530850" y="790920"/>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5CCFF29-171B-4A96-B99B-2BEAF4F28AB7}"/>
              </a:ext>
              <a:ext uri="{C183D7F6-B498-43B3-948B-1728B52AA6E4}">
                <adec:decorative xmlns:adec="http://schemas.microsoft.com/office/drawing/2017/decorative" val="1"/>
              </a:ext>
            </a:extLst>
          </p:cNvPr>
          <p:cNvCxnSpPr>
            <a:cxnSpLocks/>
          </p:cNvCxnSpPr>
          <p:nvPr/>
        </p:nvCxnSpPr>
        <p:spPr>
          <a:xfrm>
            <a:off x="0" y="790920"/>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8436" name="Picture 4">
            <a:extLst>
              <a:ext uri="{FF2B5EF4-FFF2-40B4-BE49-F238E27FC236}">
                <a16:creationId xmlns:a16="http://schemas.microsoft.com/office/drawing/2014/main" id="{75C5F163-E04B-4526-81EB-E528216826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835" y="4838181"/>
            <a:ext cx="1619250" cy="1438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9333FA-1C7C-47B8-9E84-11F7B98C8EC7}"/>
              </a:ext>
            </a:extLst>
          </p:cNvPr>
          <p:cNvSpPr txBox="1"/>
          <p:nvPr/>
        </p:nvSpPr>
        <p:spPr>
          <a:xfrm>
            <a:off x="70475" y="6526134"/>
            <a:ext cx="654050" cy="276999"/>
          </a:xfrm>
          <a:prstGeom prst="rect">
            <a:avLst/>
          </a:prstGeom>
          <a:noFill/>
        </p:spPr>
        <p:txBody>
          <a:bodyPr wrap="square" lIns="91440" tIns="45720" rIns="91440" bIns="45720" rtlCol="0" anchor="t">
            <a:spAutoFit/>
          </a:bodyPr>
          <a:lstStyle/>
          <a:p>
            <a:r>
              <a:rPr lang="en-US" sz="1200" dirty="0">
                <a:latin typeface="+mn-lt"/>
                <a:ea typeface="MS PGothic"/>
              </a:rPr>
              <a:t>24/34</a:t>
            </a:r>
            <a:endParaRPr lang="en-US" sz="1200" dirty="0">
              <a:latin typeface="+mn-lt"/>
            </a:endParaRPr>
          </a:p>
        </p:txBody>
      </p:sp>
      <p:sp>
        <p:nvSpPr>
          <p:cNvPr id="13" name="TextBox 12">
            <a:extLst>
              <a:ext uri="{FF2B5EF4-FFF2-40B4-BE49-F238E27FC236}">
                <a16:creationId xmlns:a16="http://schemas.microsoft.com/office/drawing/2014/main" id="{2B479710-8049-421B-92C8-3EFBD6B5C1B4}"/>
              </a:ext>
            </a:extLst>
          </p:cNvPr>
          <p:cNvSpPr txBox="1"/>
          <p:nvPr/>
        </p:nvSpPr>
        <p:spPr>
          <a:xfrm>
            <a:off x="2508544" y="4907976"/>
            <a:ext cx="728008" cy="523220"/>
          </a:xfrm>
          <a:prstGeom prst="rect">
            <a:avLst/>
          </a:prstGeom>
          <a:solidFill>
            <a:schemeClr val="tx2">
              <a:lumMod val="10000"/>
              <a:lumOff val="90000"/>
            </a:schemeClr>
          </a:solidFill>
          <a:ln w="28575">
            <a:solidFill>
              <a:schemeClr val="tx1"/>
            </a:solidFill>
          </a:ln>
        </p:spPr>
        <p:txBody>
          <a:bodyPr wrap="square" rtlCol="0">
            <a:spAutoFit/>
          </a:bodyPr>
          <a:lstStyle/>
          <a:p>
            <a:pPr algn="ctr"/>
            <a:r>
              <a:rPr lang="en-US" sz="1400" b="1" dirty="0">
                <a:latin typeface="+mn-lt"/>
              </a:rPr>
              <a:t>%60 Profit!</a:t>
            </a:r>
          </a:p>
        </p:txBody>
      </p:sp>
      <p:cxnSp>
        <p:nvCxnSpPr>
          <p:cNvPr id="18" name="Straight Arrow Connector 17">
            <a:extLst>
              <a:ext uri="{FF2B5EF4-FFF2-40B4-BE49-F238E27FC236}">
                <a16:creationId xmlns:a16="http://schemas.microsoft.com/office/drawing/2014/main" id="{5B5AA350-5681-4A94-9EA4-473D99A09179}"/>
              </a:ext>
            </a:extLst>
          </p:cNvPr>
          <p:cNvCxnSpPr>
            <a:cxnSpLocks/>
          </p:cNvCxnSpPr>
          <p:nvPr/>
        </p:nvCxnSpPr>
        <p:spPr>
          <a:xfrm>
            <a:off x="1962150" y="5169586"/>
            <a:ext cx="533400" cy="0"/>
          </a:xfrm>
          <a:prstGeom prst="straightConnector1">
            <a:avLst/>
          </a:prstGeom>
          <a:ln w="38100">
            <a:headEnd type="triangle"/>
            <a:tailEnd type="triangle"/>
          </a:ln>
          <a:scene3d>
            <a:camera prst="orthographicFront"/>
            <a:lightRig rig="threePt" dir="t"/>
          </a:scene3d>
          <a:sp3d>
            <a:bevelT w="139700" h="139700" prst="divo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4748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EA8B6EB-C178-4D39-A965-F7BA88346A45}"/>
              </a:ext>
            </a:extLst>
          </p:cNvPr>
          <p:cNvPicPr>
            <a:picLocks noChangeAspect="1"/>
          </p:cNvPicPr>
          <p:nvPr/>
        </p:nvPicPr>
        <p:blipFill>
          <a:blip r:embed="rId2"/>
          <a:stretch>
            <a:fillRect/>
          </a:stretch>
        </p:blipFill>
        <p:spPr>
          <a:xfrm>
            <a:off x="3785266" y="3956045"/>
            <a:ext cx="5276183" cy="2832705"/>
          </a:xfrm>
          <a:prstGeom prst="rect">
            <a:avLst/>
          </a:prstGeom>
        </p:spPr>
      </p:pic>
      <p:pic>
        <p:nvPicPr>
          <p:cNvPr id="11" name="Picture 10" descr="Chart&#10;&#10;Description automatically generated">
            <a:extLst>
              <a:ext uri="{FF2B5EF4-FFF2-40B4-BE49-F238E27FC236}">
                <a16:creationId xmlns:a16="http://schemas.microsoft.com/office/drawing/2014/main" id="{EC55E32C-B876-47FF-9D0D-0A85D4CDC557}"/>
              </a:ext>
            </a:extLst>
          </p:cNvPr>
          <p:cNvPicPr>
            <a:picLocks noChangeAspect="1"/>
          </p:cNvPicPr>
          <p:nvPr/>
        </p:nvPicPr>
        <p:blipFill>
          <a:blip r:embed="rId3"/>
          <a:stretch>
            <a:fillRect/>
          </a:stretch>
        </p:blipFill>
        <p:spPr>
          <a:xfrm>
            <a:off x="3785266" y="1168411"/>
            <a:ext cx="5229478" cy="2787636"/>
          </a:xfrm>
          <a:prstGeom prst="rect">
            <a:avLst/>
          </a:prstGeom>
        </p:spPr>
      </p:pic>
      <p:sp>
        <p:nvSpPr>
          <p:cNvPr id="12" name="TextBox 11">
            <a:extLst>
              <a:ext uri="{FF2B5EF4-FFF2-40B4-BE49-F238E27FC236}">
                <a16:creationId xmlns:a16="http://schemas.microsoft.com/office/drawing/2014/main" id="{6E34C1A5-30DD-466E-BCED-B1475E950050}"/>
              </a:ext>
            </a:extLst>
          </p:cNvPr>
          <p:cNvSpPr txBox="1"/>
          <p:nvPr/>
        </p:nvSpPr>
        <p:spPr>
          <a:xfrm>
            <a:off x="601492" y="1868657"/>
            <a:ext cx="2927350" cy="646331"/>
          </a:xfrm>
          <a:prstGeom prst="rect">
            <a:avLst/>
          </a:prstGeom>
          <a:noFill/>
        </p:spPr>
        <p:txBody>
          <a:bodyPr wrap="square">
            <a:spAutoFit/>
          </a:bodyPr>
          <a:lstStyle/>
          <a:p>
            <a:r>
              <a:rPr lang="en-US" b="1">
                <a:latin typeface="+mn-lt"/>
              </a:rPr>
              <a:t>2.a) EWMA Method</a:t>
            </a:r>
          </a:p>
          <a:p>
            <a:r>
              <a:rPr lang="en-US" b="1">
                <a:latin typeface="+mn-lt"/>
              </a:rPr>
              <a:t>Based on Return feature</a:t>
            </a:r>
          </a:p>
        </p:txBody>
      </p:sp>
      <p:sp>
        <p:nvSpPr>
          <p:cNvPr id="13" name="TextBox 12">
            <a:extLst>
              <a:ext uri="{FF2B5EF4-FFF2-40B4-BE49-F238E27FC236}">
                <a16:creationId xmlns:a16="http://schemas.microsoft.com/office/drawing/2014/main" id="{4D11701C-602F-48DE-9669-DDE26C056FAA}"/>
              </a:ext>
            </a:extLst>
          </p:cNvPr>
          <p:cNvSpPr txBox="1"/>
          <p:nvPr/>
        </p:nvSpPr>
        <p:spPr>
          <a:xfrm>
            <a:off x="3846522" y="583636"/>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4" name="Straight Connector 13">
            <a:extLst>
              <a:ext uri="{FF2B5EF4-FFF2-40B4-BE49-F238E27FC236}">
                <a16:creationId xmlns:a16="http://schemas.microsoft.com/office/drawing/2014/main" id="{D1A87C46-4A62-4C72-AC64-0C6852AD187E}"/>
              </a:ext>
              <a:ext uri="{C183D7F6-B498-43B3-948B-1728B52AA6E4}">
                <adec:decorative xmlns:adec="http://schemas.microsoft.com/office/drawing/2017/decorative" val="1"/>
              </a:ext>
            </a:extLst>
          </p:cNvPr>
          <p:cNvCxnSpPr>
            <a:cxnSpLocks/>
          </p:cNvCxnSpPr>
          <p:nvPr/>
        </p:nvCxnSpPr>
        <p:spPr>
          <a:xfrm>
            <a:off x="5530850" y="943320"/>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FA14533-1CAD-46DD-81DB-F658ABEB100A}"/>
              </a:ext>
              <a:ext uri="{C183D7F6-B498-43B3-948B-1728B52AA6E4}">
                <adec:decorative xmlns:adec="http://schemas.microsoft.com/office/drawing/2017/decorative" val="1"/>
              </a:ext>
            </a:extLst>
          </p:cNvPr>
          <p:cNvCxnSpPr>
            <a:cxnSpLocks/>
          </p:cNvCxnSpPr>
          <p:nvPr/>
        </p:nvCxnSpPr>
        <p:spPr>
          <a:xfrm>
            <a:off x="0" y="943320"/>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A3BB8F4-9823-4828-8AED-5DD7DCC4E9D1}"/>
              </a:ext>
            </a:extLst>
          </p:cNvPr>
          <p:cNvSpPr txBox="1"/>
          <p:nvPr/>
        </p:nvSpPr>
        <p:spPr>
          <a:xfrm>
            <a:off x="70475" y="6526134"/>
            <a:ext cx="654050" cy="276999"/>
          </a:xfrm>
          <a:prstGeom prst="rect">
            <a:avLst/>
          </a:prstGeom>
          <a:noFill/>
        </p:spPr>
        <p:txBody>
          <a:bodyPr wrap="square" lIns="91440" tIns="45720" rIns="91440" bIns="45720" rtlCol="0" anchor="t">
            <a:spAutoFit/>
          </a:bodyPr>
          <a:lstStyle/>
          <a:p>
            <a:r>
              <a:rPr lang="en-US" sz="1200" dirty="0">
                <a:latin typeface="+mn-lt"/>
                <a:ea typeface="MS PGothic"/>
              </a:rPr>
              <a:t>25/34</a:t>
            </a:r>
            <a:endParaRPr lang="en-US" sz="1200" dirty="0">
              <a:latin typeface="+mn-lt"/>
            </a:endParaRPr>
          </a:p>
        </p:txBody>
      </p:sp>
    </p:spTree>
    <p:extLst>
      <p:ext uri="{BB962C8B-B14F-4D97-AF65-F5344CB8AC3E}">
        <p14:creationId xmlns:p14="http://schemas.microsoft.com/office/powerpoint/2010/main" val="3700013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73DE43-05A5-4C24-9804-EB934A4127A1}"/>
              </a:ext>
            </a:extLst>
          </p:cNvPr>
          <p:cNvSpPr txBox="1"/>
          <p:nvPr/>
        </p:nvSpPr>
        <p:spPr>
          <a:xfrm>
            <a:off x="330200" y="1520006"/>
            <a:ext cx="3016250" cy="923330"/>
          </a:xfrm>
          <a:prstGeom prst="rect">
            <a:avLst/>
          </a:prstGeom>
          <a:noFill/>
        </p:spPr>
        <p:txBody>
          <a:bodyPr wrap="square">
            <a:spAutoFit/>
          </a:bodyPr>
          <a:lstStyle/>
          <a:p>
            <a:r>
              <a:rPr lang="en-US" b="1">
                <a:latin typeface="+mn-lt"/>
              </a:rPr>
              <a:t>2.b) EWMA Method</a:t>
            </a:r>
          </a:p>
          <a:p>
            <a:r>
              <a:rPr lang="en-US" b="1">
                <a:latin typeface="+mn-lt"/>
              </a:rPr>
              <a:t>Based on Residuals feature</a:t>
            </a:r>
          </a:p>
          <a:p>
            <a:r>
              <a:rPr lang="en-US" b="1">
                <a:latin typeface="+mn-lt"/>
              </a:rPr>
              <a:t>(Residual based EWMA)</a:t>
            </a:r>
          </a:p>
        </p:txBody>
      </p:sp>
      <p:pic>
        <p:nvPicPr>
          <p:cNvPr id="7" name="Picture 6" descr="Graphical user interface&#10;&#10;Description automatically generated">
            <a:extLst>
              <a:ext uri="{FF2B5EF4-FFF2-40B4-BE49-F238E27FC236}">
                <a16:creationId xmlns:a16="http://schemas.microsoft.com/office/drawing/2014/main" id="{26F70ED1-81D3-41DC-A31A-55D1E992F84C}"/>
              </a:ext>
            </a:extLst>
          </p:cNvPr>
          <p:cNvPicPr>
            <a:picLocks noChangeAspect="1"/>
          </p:cNvPicPr>
          <p:nvPr/>
        </p:nvPicPr>
        <p:blipFill>
          <a:blip r:embed="rId2"/>
          <a:stretch>
            <a:fillRect/>
          </a:stretch>
        </p:blipFill>
        <p:spPr>
          <a:xfrm>
            <a:off x="3940394" y="1219423"/>
            <a:ext cx="4978400" cy="2740212"/>
          </a:xfrm>
          <a:prstGeom prst="rect">
            <a:avLst/>
          </a:prstGeom>
        </p:spPr>
      </p:pic>
      <p:pic>
        <p:nvPicPr>
          <p:cNvPr id="9" name="Picture 8" descr="Chart&#10;&#10;Description automatically generated">
            <a:extLst>
              <a:ext uri="{FF2B5EF4-FFF2-40B4-BE49-F238E27FC236}">
                <a16:creationId xmlns:a16="http://schemas.microsoft.com/office/drawing/2014/main" id="{43E70F23-C5E3-4227-8139-A7593B5205C4}"/>
              </a:ext>
            </a:extLst>
          </p:cNvPr>
          <p:cNvPicPr>
            <a:picLocks noChangeAspect="1"/>
          </p:cNvPicPr>
          <p:nvPr/>
        </p:nvPicPr>
        <p:blipFill>
          <a:blip r:embed="rId3"/>
          <a:stretch>
            <a:fillRect/>
          </a:stretch>
        </p:blipFill>
        <p:spPr>
          <a:xfrm>
            <a:off x="3715188" y="3943351"/>
            <a:ext cx="5428812" cy="2914649"/>
          </a:xfrm>
          <a:prstGeom prst="rect">
            <a:avLst/>
          </a:prstGeom>
        </p:spPr>
      </p:pic>
      <p:sp>
        <p:nvSpPr>
          <p:cNvPr id="10" name="TextBox 9">
            <a:extLst>
              <a:ext uri="{FF2B5EF4-FFF2-40B4-BE49-F238E27FC236}">
                <a16:creationId xmlns:a16="http://schemas.microsoft.com/office/drawing/2014/main" id="{ACFAD5B7-BB08-4F1A-8579-E8C28B353DC9}"/>
              </a:ext>
            </a:extLst>
          </p:cNvPr>
          <p:cNvSpPr txBox="1"/>
          <p:nvPr/>
        </p:nvSpPr>
        <p:spPr>
          <a:xfrm>
            <a:off x="3846522" y="621367"/>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1" name="Straight Connector 10">
            <a:extLst>
              <a:ext uri="{FF2B5EF4-FFF2-40B4-BE49-F238E27FC236}">
                <a16:creationId xmlns:a16="http://schemas.microsoft.com/office/drawing/2014/main" id="{C96416FE-6DB8-4E8E-8A1B-BB856DC00AF2}"/>
              </a:ext>
              <a:ext uri="{C183D7F6-B498-43B3-948B-1728B52AA6E4}">
                <adec:decorative xmlns:adec="http://schemas.microsoft.com/office/drawing/2017/decorative" val="1"/>
              </a:ext>
            </a:extLst>
          </p:cNvPr>
          <p:cNvCxnSpPr>
            <a:cxnSpLocks/>
          </p:cNvCxnSpPr>
          <p:nvPr/>
        </p:nvCxnSpPr>
        <p:spPr>
          <a:xfrm>
            <a:off x="5530850" y="943320"/>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12CAD2-2152-4D52-8D8D-52074087F84F}"/>
              </a:ext>
              <a:ext uri="{C183D7F6-B498-43B3-948B-1728B52AA6E4}">
                <adec:decorative xmlns:adec="http://schemas.microsoft.com/office/drawing/2017/decorative" val="1"/>
              </a:ext>
            </a:extLst>
          </p:cNvPr>
          <p:cNvCxnSpPr>
            <a:cxnSpLocks/>
          </p:cNvCxnSpPr>
          <p:nvPr/>
        </p:nvCxnSpPr>
        <p:spPr>
          <a:xfrm>
            <a:off x="0" y="943320"/>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B1F324-A59A-4F8D-99F9-9E94CF5ACB0D}"/>
              </a:ext>
            </a:extLst>
          </p:cNvPr>
          <p:cNvSpPr txBox="1"/>
          <p:nvPr/>
        </p:nvSpPr>
        <p:spPr>
          <a:xfrm>
            <a:off x="70475" y="6526134"/>
            <a:ext cx="654050" cy="276999"/>
          </a:xfrm>
          <a:prstGeom prst="rect">
            <a:avLst/>
          </a:prstGeom>
          <a:noFill/>
        </p:spPr>
        <p:txBody>
          <a:bodyPr wrap="square" lIns="91440" tIns="45720" rIns="91440" bIns="45720" rtlCol="0" anchor="t">
            <a:spAutoFit/>
          </a:bodyPr>
          <a:lstStyle/>
          <a:p>
            <a:r>
              <a:rPr lang="en-US" sz="1200" dirty="0">
                <a:latin typeface="+mn-lt"/>
                <a:ea typeface="MS PGothic"/>
              </a:rPr>
              <a:t>26/34</a:t>
            </a:r>
            <a:endParaRPr lang="en-US" sz="1200" dirty="0">
              <a:latin typeface="+mn-lt"/>
            </a:endParaRPr>
          </a:p>
        </p:txBody>
      </p:sp>
    </p:spTree>
    <p:extLst>
      <p:ext uri="{BB962C8B-B14F-4D97-AF65-F5344CB8AC3E}">
        <p14:creationId xmlns:p14="http://schemas.microsoft.com/office/powerpoint/2010/main" val="3464369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48E07F-6709-496E-91CA-D18FEC86BCE5}"/>
              </a:ext>
            </a:extLst>
          </p:cNvPr>
          <p:cNvSpPr txBox="1"/>
          <p:nvPr/>
        </p:nvSpPr>
        <p:spPr>
          <a:xfrm>
            <a:off x="158750" y="1158101"/>
            <a:ext cx="2806700" cy="646331"/>
          </a:xfrm>
          <a:prstGeom prst="rect">
            <a:avLst/>
          </a:prstGeom>
          <a:noFill/>
        </p:spPr>
        <p:txBody>
          <a:bodyPr wrap="square" rtlCol="0">
            <a:spAutoFit/>
          </a:bodyPr>
          <a:lstStyle/>
          <a:p>
            <a:r>
              <a:rPr lang="en-US" b="1">
                <a:latin typeface="+mn-lt"/>
              </a:rPr>
              <a:t>3. Risk adjusted CUSUM</a:t>
            </a:r>
          </a:p>
          <a:p>
            <a:r>
              <a:rPr lang="en-US" b="1">
                <a:latin typeface="+mn-lt"/>
              </a:rPr>
              <a:t>Stock Market Data</a:t>
            </a:r>
          </a:p>
        </p:txBody>
      </p:sp>
      <p:pic>
        <p:nvPicPr>
          <p:cNvPr id="13314" name="Picture 2">
            <a:extLst>
              <a:ext uri="{FF2B5EF4-FFF2-40B4-BE49-F238E27FC236}">
                <a16:creationId xmlns:a16="http://schemas.microsoft.com/office/drawing/2014/main" id="{2479F059-92FC-4EAB-8A8E-8A30FEB60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98496"/>
            <a:ext cx="3846522" cy="21643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6B9F9D8-4281-4F2E-A19B-321B15BF206D}"/>
              </a:ext>
            </a:extLst>
          </p:cNvPr>
          <p:cNvPicPr>
            <a:picLocks noChangeAspect="1"/>
          </p:cNvPicPr>
          <p:nvPr/>
        </p:nvPicPr>
        <p:blipFill>
          <a:blip r:embed="rId3"/>
          <a:stretch>
            <a:fillRect/>
          </a:stretch>
        </p:blipFill>
        <p:spPr>
          <a:xfrm>
            <a:off x="1028701" y="4562075"/>
            <a:ext cx="1517650" cy="1692763"/>
          </a:xfrm>
          <a:prstGeom prst="rect">
            <a:avLst/>
          </a:prstGeom>
        </p:spPr>
      </p:pic>
      <p:pic>
        <p:nvPicPr>
          <p:cNvPr id="13316" name="Picture 4">
            <a:extLst>
              <a:ext uri="{FF2B5EF4-FFF2-40B4-BE49-F238E27FC236}">
                <a16:creationId xmlns:a16="http://schemas.microsoft.com/office/drawing/2014/main" id="{13AD6470-B472-46B4-9F57-954B46191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8826" y="1136651"/>
            <a:ext cx="5050064" cy="276224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C2A84E27-9936-470F-B4EC-9046A8DA0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425" y="4078163"/>
            <a:ext cx="5050389" cy="27798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FD4FEA4-5C68-450B-AC4F-CC6A28B6B454}"/>
              </a:ext>
            </a:extLst>
          </p:cNvPr>
          <p:cNvSpPr txBox="1"/>
          <p:nvPr/>
        </p:nvSpPr>
        <p:spPr>
          <a:xfrm>
            <a:off x="3846522" y="568096"/>
            <a:ext cx="1450956" cy="584775"/>
          </a:xfrm>
          <a:prstGeom prst="rect">
            <a:avLst/>
          </a:prstGeom>
          <a:noFill/>
        </p:spPr>
        <p:txBody>
          <a:bodyPr wrap="square" rtlCol="0">
            <a:spAutoFit/>
          </a:bodyPr>
          <a:lstStyle/>
          <a:p>
            <a:r>
              <a:rPr lang="en-US" sz="3200" b="1">
                <a:latin typeface="+mn-lt"/>
              </a:rPr>
              <a:t>Results</a:t>
            </a:r>
            <a:endParaRPr lang="en-US" sz="3600" b="1">
              <a:latin typeface="+mn-lt"/>
            </a:endParaRPr>
          </a:p>
        </p:txBody>
      </p:sp>
      <p:cxnSp>
        <p:nvCxnSpPr>
          <p:cNvPr id="11" name="Straight Connector 10">
            <a:extLst>
              <a:ext uri="{FF2B5EF4-FFF2-40B4-BE49-F238E27FC236}">
                <a16:creationId xmlns:a16="http://schemas.microsoft.com/office/drawing/2014/main" id="{B0F5FA78-50CE-4B68-9170-AF60AF7402AA}"/>
              </a:ext>
              <a:ext uri="{C183D7F6-B498-43B3-948B-1728B52AA6E4}">
                <adec:decorative xmlns:adec="http://schemas.microsoft.com/office/drawing/2017/decorative" val="1"/>
              </a:ext>
            </a:extLst>
          </p:cNvPr>
          <p:cNvCxnSpPr>
            <a:cxnSpLocks/>
          </p:cNvCxnSpPr>
          <p:nvPr/>
        </p:nvCxnSpPr>
        <p:spPr>
          <a:xfrm>
            <a:off x="5530850" y="860484"/>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C79FE5-0C72-4623-B02F-32CB18B38C30}"/>
              </a:ext>
              <a:ext uri="{C183D7F6-B498-43B3-948B-1728B52AA6E4}">
                <adec:decorative xmlns:adec="http://schemas.microsoft.com/office/drawing/2017/decorative" val="1"/>
              </a:ext>
            </a:extLst>
          </p:cNvPr>
          <p:cNvCxnSpPr>
            <a:cxnSpLocks/>
          </p:cNvCxnSpPr>
          <p:nvPr/>
        </p:nvCxnSpPr>
        <p:spPr>
          <a:xfrm>
            <a:off x="0" y="860484"/>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17861A5-9030-41D4-8138-7C0ABC7DEE8A}"/>
              </a:ext>
            </a:extLst>
          </p:cNvPr>
          <p:cNvSpPr txBox="1"/>
          <p:nvPr/>
        </p:nvSpPr>
        <p:spPr>
          <a:xfrm>
            <a:off x="70475" y="6526134"/>
            <a:ext cx="654050" cy="276999"/>
          </a:xfrm>
          <a:prstGeom prst="rect">
            <a:avLst/>
          </a:prstGeom>
          <a:noFill/>
        </p:spPr>
        <p:txBody>
          <a:bodyPr wrap="square" lIns="91440" tIns="45720" rIns="91440" bIns="45720" rtlCol="0" anchor="t">
            <a:spAutoFit/>
          </a:bodyPr>
          <a:lstStyle/>
          <a:p>
            <a:r>
              <a:rPr lang="en-US" sz="1200" dirty="0">
                <a:latin typeface="+mn-lt"/>
                <a:ea typeface="MS PGothic"/>
              </a:rPr>
              <a:t>27/34</a:t>
            </a:r>
            <a:endParaRPr lang="en-US" sz="1200" dirty="0">
              <a:latin typeface="+mn-lt"/>
            </a:endParaRPr>
          </a:p>
        </p:txBody>
      </p:sp>
    </p:spTree>
    <p:extLst>
      <p:ext uri="{BB962C8B-B14F-4D97-AF65-F5344CB8AC3E}">
        <p14:creationId xmlns:p14="http://schemas.microsoft.com/office/powerpoint/2010/main" val="3982622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D5634-3A4D-4F40-B48C-EDA5147C84FD}"/>
              </a:ext>
            </a:extLst>
          </p:cNvPr>
          <p:cNvSpPr txBox="1"/>
          <p:nvPr/>
        </p:nvSpPr>
        <p:spPr>
          <a:xfrm>
            <a:off x="212725" y="1234568"/>
            <a:ext cx="1581150" cy="369332"/>
          </a:xfrm>
          <a:prstGeom prst="rect">
            <a:avLst/>
          </a:prstGeom>
          <a:noFill/>
        </p:spPr>
        <p:txBody>
          <a:bodyPr wrap="square" rtlCol="0">
            <a:spAutoFit/>
          </a:bodyPr>
          <a:lstStyle/>
          <a:p>
            <a:r>
              <a:rPr lang="en-US" b="1">
                <a:latin typeface="+mn-lt"/>
              </a:rPr>
              <a:t>4. Back test:</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FB689F42-6D38-46D3-AC01-45CEA0039969}"/>
              </a:ext>
            </a:extLst>
          </p:cNvPr>
          <p:cNvPicPr>
            <a:picLocks noChangeAspect="1"/>
          </p:cNvPicPr>
          <p:nvPr/>
        </p:nvPicPr>
        <p:blipFill>
          <a:blip r:embed="rId3"/>
          <a:stretch>
            <a:fillRect/>
          </a:stretch>
        </p:blipFill>
        <p:spPr>
          <a:xfrm>
            <a:off x="11112" y="3291517"/>
            <a:ext cx="9121775" cy="2097415"/>
          </a:xfrm>
          <a:prstGeom prst="rect">
            <a:avLst/>
          </a:prstGeom>
        </p:spPr>
      </p:pic>
      <p:sp>
        <p:nvSpPr>
          <p:cNvPr id="7" name="TextBox 6">
            <a:extLst>
              <a:ext uri="{FF2B5EF4-FFF2-40B4-BE49-F238E27FC236}">
                <a16:creationId xmlns:a16="http://schemas.microsoft.com/office/drawing/2014/main" id="{C87FE184-44BC-40A8-AEB5-1493F239FE8E}"/>
              </a:ext>
            </a:extLst>
          </p:cNvPr>
          <p:cNvSpPr txBox="1"/>
          <p:nvPr/>
        </p:nvSpPr>
        <p:spPr>
          <a:xfrm>
            <a:off x="473074" y="1654119"/>
            <a:ext cx="8175625" cy="1477328"/>
          </a:xfrm>
          <a:prstGeom prst="rect">
            <a:avLst/>
          </a:prstGeom>
          <a:noFill/>
        </p:spPr>
        <p:txBody>
          <a:bodyPr wrap="square" rtlCol="0">
            <a:spAutoFit/>
          </a:bodyPr>
          <a:lstStyle/>
          <a:p>
            <a:r>
              <a:rPr lang="en-US" dirty="0">
                <a:latin typeface="+mn-lt"/>
              </a:rPr>
              <a:t>Ratio Table (ARL):</a:t>
            </a:r>
          </a:p>
          <a:p>
            <a:pPr marL="285750" indent="-285750">
              <a:buFont typeface="Arial" panose="020B0604020202020204" pitchFamily="34" charset="0"/>
              <a:buChar char="•"/>
            </a:pPr>
            <a:r>
              <a:rPr lang="en-US" dirty="0">
                <a:latin typeface="+mn-lt"/>
              </a:rPr>
              <a:t>Average Exposure Time: ARL for sell signal</a:t>
            </a:r>
          </a:p>
          <a:p>
            <a:pPr marL="285750" indent="-285750">
              <a:buFont typeface="Arial" panose="020B0604020202020204" pitchFamily="34" charset="0"/>
              <a:buChar char="•"/>
            </a:pPr>
            <a:r>
              <a:rPr lang="en-US" dirty="0">
                <a:latin typeface="+mn-lt"/>
              </a:rPr>
              <a:t>Average Waiting Time: ARL for buy signal</a:t>
            </a:r>
          </a:p>
          <a:p>
            <a:pPr marL="285750" indent="-285750">
              <a:buFont typeface="Arial" panose="020B0604020202020204" pitchFamily="34" charset="0"/>
              <a:buChar char="•"/>
            </a:pPr>
            <a:r>
              <a:rPr lang="en-US" dirty="0">
                <a:latin typeface="+mn-lt"/>
              </a:rPr>
              <a:t>Sharpe Ratio: Risk adjusted return (Extra return on holding a risky asset)</a:t>
            </a:r>
          </a:p>
          <a:p>
            <a:pPr marL="285750" indent="-285750">
              <a:buFont typeface="Arial" panose="020B0604020202020204" pitchFamily="34" charset="0"/>
              <a:buChar char="•"/>
            </a:pPr>
            <a:r>
              <a:rPr lang="en-US" dirty="0" err="1">
                <a:latin typeface="+mn-lt"/>
              </a:rPr>
              <a:t>Sortino</a:t>
            </a:r>
            <a:r>
              <a:rPr lang="en-US" dirty="0">
                <a:latin typeface="+mn-lt"/>
              </a:rPr>
              <a:t> Ratio: Downside risk adjusted return (Better indicator)</a:t>
            </a:r>
          </a:p>
        </p:txBody>
      </p:sp>
      <p:sp>
        <p:nvSpPr>
          <p:cNvPr id="16" name="TextBox 15">
            <a:extLst>
              <a:ext uri="{FF2B5EF4-FFF2-40B4-BE49-F238E27FC236}">
                <a16:creationId xmlns:a16="http://schemas.microsoft.com/office/drawing/2014/main" id="{561D6FE9-18DE-40BA-A94D-24619FD005BB}"/>
              </a:ext>
            </a:extLst>
          </p:cNvPr>
          <p:cNvSpPr txBox="1"/>
          <p:nvPr/>
        </p:nvSpPr>
        <p:spPr>
          <a:xfrm>
            <a:off x="3846522" y="568096"/>
            <a:ext cx="1450956" cy="584775"/>
          </a:xfrm>
          <a:prstGeom prst="rect">
            <a:avLst/>
          </a:prstGeom>
          <a:noFill/>
        </p:spPr>
        <p:txBody>
          <a:bodyPr wrap="square" rtlCol="0">
            <a:spAutoFit/>
          </a:bodyPr>
          <a:lstStyle/>
          <a:p>
            <a:r>
              <a:rPr lang="en-US" sz="3200" b="1">
                <a:latin typeface="+mn-lt"/>
              </a:rPr>
              <a:t>Results</a:t>
            </a:r>
            <a:endParaRPr lang="en-US" sz="3600" b="1">
              <a:latin typeface="+mn-lt"/>
            </a:endParaRPr>
          </a:p>
        </p:txBody>
      </p:sp>
      <p:cxnSp>
        <p:nvCxnSpPr>
          <p:cNvPr id="17" name="Straight Connector 16">
            <a:extLst>
              <a:ext uri="{FF2B5EF4-FFF2-40B4-BE49-F238E27FC236}">
                <a16:creationId xmlns:a16="http://schemas.microsoft.com/office/drawing/2014/main" id="{BBCD9E98-4DC6-44F4-AD1C-E019491E6E4D}"/>
              </a:ext>
              <a:ext uri="{C183D7F6-B498-43B3-948B-1728B52AA6E4}">
                <adec:decorative xmlns:adec="http://schemas.microsoft.com/office/drawing/2017/decorative" val="1"/>
              </a:ext>
            </a:extLst>
          </p:cNvPr>
          <p:cNvCxnSpPr>
            <a:cxnSpLocks/>
          </p:cNvCxnSpPr>
          <p:nvPr/>
        </p:nvCxnSpPr>
        <p:spPr>
          <a:xfrm>
            <a:off x="5530850" y="860484"/>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206577-DF63-469E-A4AF-ABC949EC2C47}"/>
              </a:ext>
              <a:ext uri="{C183D7F6-B498-43B3-948B-1728B52AA6E4}">
                <adec:decorative xmlns:adec="http://schemas.microsoft.com/office/drawing/2017/decorative" val="1"/>
              </a:ext>
            </a:extLst>
          </p:cNvPr>
          <p:cNvCxnSpPr>
            <a:cxnSpLocks/>
          </p:cNvCxnSpPr>
          <p:nvPr/>
        </p:nvCxnSpPr>
        <p:spPr>
          <a:xfrm>
            <a:off x="0" y="860484"/>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7F9118C-12A6-4A68-A247-1888576976FD}"/>
              </a:ext>
            </a:extLst>
          </p:cNvPr>
          <p:cNvSpPr/>
          <p:nvPr/>
        </p:nvSpPr>
        <p:spPr>
          <a:xfrm>
            <a:off x="7632700" y="4064512"/>
            <a:ext cx="1422400" cy="18415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F87ECF18-021B-4E91-9CB4-B0930FF6683B}"/>
              </a:ext>
            </a:extLst>
          </p:cNvPr>
          <p:cNvSpPr txBox="1"/>
          <p:nvPr/>
        </p:nvSpPr>
        <p:spPr>
          <a:xfrm>
            <a:off x="8489950" y="6487097"/>
            <a:ext cx="654050" cy="276999"/>
          </a:xfrm>
          <a:prstGeom prst="rect">
            <a:avLst/>
          </a:prstGeom>
          <a:noFill/>
        </p:spPr>
        <p:txBody>
          <a:bodyPr wrap="square" lIns="91440" tIns="45720" rIns="91440" bIns="45720" rtlCol="0" anchor="t">
            <a:spAutoFit/>
          </a:bodyPr>
          <a:lstStyle/>
          <a:p>
            <a:r>
              <a:rPr lang="en-US" sz="1200" dirty="0">
                <a:latin typeface="+mn-lt"/>
                <a:ea typeface="MS PGothic"/>
              </a:rPr>
              <a:t>28/34</a:t>
            </a:r>
            <a:endParaRPr lang="en-US" sz="1200" dirty="0">
              <a:latin typeface="+mn-lt"/>
            </a:endParaRPr>
          </a:p>
        </p:txBody>
      </p:sp>
      <p:sp>
        <p:nvSpPr>
          <p:cNvPr id="3" name="TextBox 2">
            <a:extLst>
              <a:ext uri="{FF2B5EF4-FFF2-40B4-BE49-F238E27FC236}">
                <a16:creationId xmlns:a16="http://schemas.microsoft.com/office/drawing/2014/main" id="{2C3345B5-4341-4C19-8F49-E466AED1B851}"/>
              </a:ext>
            </a:extLst>
          </p:cNvPr>
          <p:cNvSpPr txBox="1"/>
          <p:nvPr/>
        </p:nvSpPr>
        <p:spPr>
          <a:xfrm>
            <a:off x="152400" y="5658962"/>
            <a:ext cx="8851900" cy="338554"/>
          </a:xfrm>
          <a:prstGeom prst="rect">
            <a:avLst/>
          </a:prstGeom>
          <a:noFill/>
        </p:spPr>
        <p:txBody>
          <a:bodyPr wrap="square" rtlCol="0">
            <a:spAutoFit/>
          </a:bodyPr>
          <a:lstStyle/>
          <a:p>
            <a:r>
              <a:rPr lang="en-US" sz="1600" dirty="0">
                <a:latin typeface="+mn-lt"/>
                <a:sym typeface="Wingdings" panose="05000000000000000000" pitchFamily="2" charset="2"/>
              </a:rPr>
              <a:t> </a:t>
            </a:r>
            <a:r>
              <a:rPr lang="en-US" sz="1600" dirty="0">
                <a:latin typeface="+mn-lt"/>
              </a:rPr>
              <a:t>Residual CUSUM model has best premium according to Sharpe ratio and </a:t>
            </a:r>
            <a:r>
              <a:rPr lang="en-US" sz="1600" dirty="0" err="1">
                <a:latin typeface="+mn-lt"/>
              </a:rPr>
              <a:t>Sortino</a:t>
            </a:r>
            <a:r>
              <a:rPr lang="en-US" sz="1600" dirty="0">
                <a:latin typeface="+mn-lt"/>
              </a:rPr>
              <a:t> ratio.</a:t>
            </a:r>
          </a:p>
        </p:txBody>
      </p:sp>
    </p:spTree>
    <p:extLst>
      <p:ext uri="{BB962C8B-B14F-4D97-AF65-F5344CB8AC3E}">
        <p14:creationId xmlns:p14="http://schemas.microsoft.com/office/powerpoint/2010/main" val="361536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D5634-3A4D-4F40-B48C-EDA5147C84FD}"/>
              </a:ext>
            </a:extLst>
          </p:cNvPr>
          <p:cNvSpPr txBox="1"/>
          <p:nvPr/>
        </p:nvSpPr>
        <p:spPr>
          <a:xfrm>
            <a:off x="323850" y="1204926"/>
            <a:ext cx="1581150" cy="369332"/>
          </a:xfrm>
          <a:prstGeom prst="rect">
            <a:avLst/>
          </a:prstGeom>
          <a:noFill/>
        </p:spPr>
        <p:txBody>
          <a:bodyPr wrap="square" rtlCol="0">
            <a:spAutoFit/>
          </a:bodyPr>
          <a:lstStyle/>
          <a:p>
            <a:r>
              <a:rPr lang="en-US" b="1">
                <a:latin typeface="+mn-lt"/>
              </a:rPr>
              <a:t>4. Back test:</a:t>
            </a:r>
          </a:p>
        </p:txBody>
      </p:sp>
      <p:pic>
        <p:nvPicPr>
          <p:cNvPr id="9" name="Picture 8" descr="Chart, line chart&#10;&#10;Description automatically generated">
            <a:extLst>
              <a:ext uri="{FF2B5EF4-FFF2-40B4-BE49-F238E27FC236}">
                <a16:creationId xmlns:a16="http://schemas.microsoft.com/office/drawing/2014/main" id="{9941071E-1E9E-4B6F-908C-4E0A21E35792}"/>
              </a:ext>
            </a:extLst>
          </p:cNvPr>
          <p:cNvPicPr>
            <a:picLocks noChangeAspect="1"/>
          </p:cNvPicPr>
          <p:nvPr/>
        </p:nvPicPr>
        <p:blipFill>
          <a:blip r:embed="rId2"/>
          <a:stretch>
            <a:fillRect/>
          </a:stretch>
        </p:blipFill>
        <p:spPr>
          <a:xfrm>
            <a:off x="1114425" y="1908764"/>
            <a:ext cx="6724650" cy="4088752"/>
          </a:xfrm>
          <a:prstGeom prst="rect">
            <a:avLst/>
          </a:prstGeom>
        </p:spPr>
      </p:pic>
      <p:sp>
        <p:nvSpPr>
          <p:cNvPr id="10" name="TextBox 9">
            <a:extLst>
              <a:ext uri="{FF2B5EF4-FFF2-40B4-BE49-F238E27FC236}">
                <a16:creationId xmlns:a16="http://schemas.microsoft.com/office/drawing/2014/main" id="{A8EB7284-4D2D-4F8C-86F6-6C658AEA5C9E}"/>
              </a:ext>
            </a:extLst>
          </p:cNvPr>
          <p:cNvSpPr txBox="1"/>
          <p:nvPr/>
        </p:nvSpPr>
        <p:spPr>
          <a:xfrm>
            <a:off x="323850" y="1642278"/>
            <a:ext cx="1339850" cy="369332"/>
          </a:xfrm>
          <a:prstGeom prst="rect">
            <a:avLst/>
          </a:prstGeom>
          <a:noFill/>
        </p:spPr>
        <p:txBody>
          <a:bodyPr wrap="square" rtlCol="0">
            <a:spAutoFit/>
          </a:bodyPr>
          <a:lstStyle/>
          <a:p>
            <a:r>
              <a:rPr lang="en-US">
                <a:latin typeface="+mn-lt"/>
              </a:rPr>
              <a:t>Equity Plot:</a:t>
            </a:r>
          </a:p>
        </p:txBody>
      </p:sp>
      <p:sp>
        <p:nvSpPr>
          <p:cNvPr id="16" name="TextBox 15">
            <a:extLst>
              <a:ext uri="{FF2B5EF4-FFF2-40B4-BE49-F238E27FC236}">
                <a16:creationId xmlns:a16="http://schemas.microsoft.com/office/drawing/2014/main" id="{561D6FE9-18DE-40BA-A94D-24619FD005BB}"/>
              </a:ext>
            </a:extLst>
          </p:cNvPr>
          <p:cNvSpPr txBox="1"/>
          <p:nvPr/>
        </p:nvSpPr>
        <p:spPr>
          <a:xfrm>
            <a:off x="3846522" y="568096"/>
            <a:ext cx="1450956" cy="584775"/>
          </a:xfrm>
          <a:prstGeom prst="rect">
            <a:avLst/>
          </a:prstGeom>
          <a:noFill/>
        </p:spPr>
        <p:txBody>
          <a:bodyPr wrap="square" rtlCol="0">
            <a:spAutoFit/>
          </a:bodyPr>
          <a:lstStyle/>
          <a:p>
            <a:r>
              <a:rPr lang="en-US" sz="3200" b="1">
                <a:latin typeface="+mn-lt"/>
              </a:rPr>
              <a:t>Results</a:t>
            </a:r>
            <a:endParaRPr lang="en-US" sz="3600" b="1">
              <a:latin typeface="+mn-lt"/>
            </a:endParaRPr>
          </a:p>
        </p:txBody>
      </p:sp>
      <p:cxnSp>
        <p:nvCxnSpPr>
          <p:cNvPr id="17" name="Straight Connector 16">
            <a:extLst>
              <a:ext uri="{FF2B5EF4-FFF2-40B4-BE49-F238E27FC236}">
                <a16:creationId xmlns:a16="http://schemas.microsoft.com/office/drawing/2014/main" id="{BBCD9E98-4DC6-44F4-AD1C-E019491E6E4D}"/>
              </a:ext>
              <a:ext uri="{C183D7F6-B498-43B3-948B-1728B52AA6E4}">
                <adec:decorative xmlns:adec="http://schemas.microsoft.com/office/drawing/2017/decorative" val="1"/>
              </a:ext>
            </a:extLst>
          </p:cNvPr>
          <p:cNvCxnSpPr>
            <a:cxnSpLocks/>
          </p:cNvCxnSpPr>
          <p:nvPr/>
        </p:nvCxnSpPr>
        <p:spPr>
          <a:xfrm>
            <a:off x="5530850" y="860484"/>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206577-DF63-469E-A4AF-ABC949EC2C47}"/>
              </a:ext>
              <a:ext uri="{C183D7F6-B498-43B3-948B-1728B52AA6E4}">
                <adec:decorative xmlns:adec="http://schemas.microsoft.com/office/drawing/2017/decorative" val="1"/>
              </a:ext>
            </a:extLst>
          </p:cNvPr>
          <p:cNvCxnSpPr>
            <a:cxnSpLocks/>
          </p:cNvCxnSpPr>
          <p:nvPr/>
        </p:nvCxnSpPr>
        <p:spPr>
          <a:xfrm>
            <a:off x="0" y="860484"/>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ADD6F10-FEBE-41E1-A8FB-2A5076710128}"/>
              </a:ext>
            </a:extLst>
          </p:cNvPr>
          <p:cNvSpPr txBox="1"/>
          <p:nvPr/>
        </p:nvSpPr>
        <p:spPr>
          <a:xfrm>
            <a:off x="275140" y="5962690"/>
            <a:ext cx="8403220" cy="738664"/>
          </a:xfrm>
          <a:prstGeom prst="rect">
            <a:avLst/>
          </a:prstGeom>
          <a:noFill/>
        </p:spPr>
        <p:txBody>
          <a:bodyPr wrap="square" rtlCol="0">
            <a:spAutoFit/>
          </a:bodyPr>
          <a:lstStyle/>
          <a:p>
            <a:r>
              <a:rPr lang="en-US" sz="1400" dirty="0">
                <a:latin typeface="+mn-lt"/>
                <a:sym typeface="Wingdings" panose="05000000000000000000" pitchFamily="2" charset="2"/>
              </a:rPr>
              <a:t> </a:t>
            </a:r>
            <a:r>
              <a:rPr lang="en-US" sz="1400" dirty="0">
                <a:latin typeface="+mn-lt"/>
              </a:rPr>
              <a:t>Benchmark (buy-and-hold strategy) is outperforming all the discussed methods in terms of the final equity. After benchmark strategy, Montgomery CUSUM model based on return values without transaction fees is working better than the other methods and we can make some money in this holding period.</a:t>
            </a:r>
          </a:p>
        </p:txBody>
      </p:sp>
      <p:sp>
        <p:nvSpPr>
          <p:cNvPr id="11" name="TextBox 10">
            <a:extLst>
              <a:ext uri="{FF2B5EF4-FFF2-40B4-BE49-F238E27FC236}">
                <a16:creationId xmlns:a16="http://schemas.microsoft.com/office/drawing/2014/main" id="{C7599435-5F10-4EB8-B28C-6AA9FFDA4810}"/>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29/34</a:t>
            </a:r>
            <a:endParaRPr lang="en-US" sz="1200" dirty="0">
              <a:latin typeface="+mn-lt"/>
            </a:endParaRPr>
          </a:p>
        </p:txBody>
      </p:sp>
    </p:spTree>
    <p:extLst>
      <p:ext uri="{BB962C8B-B14F-4D97-AF65-F5344CB8AC3E}">
        <p14:creationId xmlns:p14="http://schemas.microsoft.com/office/powerpoint/2010/main" val="325310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50" y="1490994"/>
            <a:ext cx="8265000" cy="1872472"/>
          </a:xfrm>
        </p:spPr>
        <p:txBody>
          <a:bodyPr/>
          <a:lstStyle/>
          <a:p>
            <a:r>
              <a:rPr lang="en-US" sz="2000" dirty="0">
                <a:solidFill>
                  <a:schemeClr val="tx1"/>
                </a:solidFill>
                <a:latin typeface="Times New Roman"/>
                <a:cs typeface="Helvetica"/>
              </a:rPr>
              <a:t>Is it possible to determine some strategies by control charts to trade and make profit? If yes, which control chart or method works the best?</a:t>
            </a:r>
            <a:br>
              <a:rPr lang="en-US" sz="2000" dirty="0">
                <a:latin typeface="Times New Roman"/>
              </a:rPr>
            </a:br>
            <a:br>
              <a:rPr lang="en-US" sz="2000" dirty="0">
                <a:latin typeface="Times New Roman"/>
              </a:rPr>
            </a:br>
            <a:r>
              <a:rPr lang="en-US" sz="2000" dirty="0">
                <a:solidFill>
                  <a:schemeClr val="tx1"/>
                </a:solidFill>
                <a:latin typeface="Times New Roman"/>
                <a:cs typeface="Helvetica"/>
              </a:rPr>
              <a:t>Our focus is on the application of Control Charts in Cryptocurrency and stock prices.</a:t>
            </a:r>
            <a:endParaRPr lang="en-US" dirty="0">
              <a:solidFill>
                <a:schemeClr val="tx1"/>
              </a:solidFill>
              <a:latin typeface="Times New Roman"/>
              <a:cs typeface="Helvetica"/>
            </a:endParaRPr>
          </a:p>
        </p:txBody>
      </p:sp>
      <p:sp>
        <p:nvSpPr>
          <p:cNvPr id="3" name="TextBox 2">
            <a:extLst>
              <a:ext uri="{FF2B5EF4-FFF2-40B4-BE49-F238E27FC236}">
                <a16:creationId xmlns:a16="http://schemas.microsoft.com/office/drawing/2014/main" id="{43AFF80A-D7B0-43B4-B3EB-D0FE0FD5C118}"/>
              </a:ext>
            </a:extLst>
          </p:cNvPr>
          <p:cNvSpPr txBox="1"/>
          <p:nvPr/>
        </p:nvSpPr>
        <p:spPr>
          <a:xfrm>
            <a:off x="3575962" y="616893"/>
            <a:ext cx="1992076" cy="646331"/>
          </a:xfrm>
          <a:prstGeom prst="rect">
            <a:avLst/>
          </a:prstGeom>
          <a:noFill/>
        </p:spPr>
        <p:txBody>
          <a:bodyPr wrap="square" rtlCol="0">
            <a:spAutoFit/>
          </a:bodyPr>
          <a:lstStyle/>
          <a:p>
            <a:r>
              <a:rPr lang="en-US" sz="3600" b="1" dirty="0">
                <a:latin typeface="+mn-lt"/>
              </a:rPr>
              <a:t>Problem</a:t>
            </a:r>
          </a:p>
        </p:txBody>
      </p:sp>
      <p:pic>
        <p:nvPicPr>
          <p:cNvPr id="1030" name="Picture 6">
            <a:extLst>
              <a:ext uri="{FF2B5EF4-FFF2-40B4-BE49-F238E27FC236}">
                <a16:creationId xmlns:a16="http://schemas.microsoft.com/office/drawing/2014/main" id="{A7E67338-E13C-4C69-9F61-43EF4B821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988" y="4980148"/>
            <a:ext cx="2206023" cy="17949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D4F65EF-72A5-4241-80EC-69CB24F8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482" y="3363467"/>
            <a:ext cx="2866818" cy="15731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15000" y="1035454"/>
            <a:ext cx="34290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a:off x="0" y="1035454"/>
            <a:ext cx="32756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9" name="Picture 4">
            <a:extLst>
              <a:ext uri="{FF2B5EF4-FFF2-40B4-BE49-F238E27FC236}">
                <a16:creationId xmlns:a16="http://schemas.microsoft.com/office/drawing/2014/main" id="{8F3787F7-FA9A-41EE-B2E9-AEC623F47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93" y="3494535"/>
            <a:ext cx="4258346" cy="22888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8FE864-18D5-426F-81B9-AD408E63DF65}"/>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3/34</a:t>
            </a:r>
            <a:endParaRPr lang="en-US" sz="1200" dirty="0">
              <a:latin typeface="+mn-lt"/>
            </a:endParaRPr>
          </a:p>
        </p:txBody>
      </p:sp>
    </p:spTree>
    <p:extLst>
      <p:ext uri="{BB962C8B-B14F-4D97-AF65-F5344CB8AC3E}">
        <p14:creationId xmlns:p14="http://schemas.microsoft.com/office/powerpoint/2010/main" val="1821949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D5634-3A4D-4F40-B48C-EDA5147C84FD}"/>
              </a:ext>
            </a:extLst>
          </p:cNvPr>
          <p:cNvSpPr txBox="1"/>
          <p:nvPr/>
        </p:nvSpPr>
        <p:spPr>
          <a:xfrm>
            <a:off x="146050" y="988883"/>
            <a:ext cx="1581150" cy="369332"/>
          </a:xfrm>
          <a:prstGeom prst="rect">
            <a:avLst/>
          </a:prstGeom>
          <a:noFill/>
        </p:spPr>
        <p:txBody>
          <a:bodyPr wrap="square" rtlCol="0">
            <a:spAutoFit/>
          </a:bodyPr>
          <a:lstStyle/>
          <a:p>
            <a:r>
              <a:rPr lang="en-US" b="1">
                <a:latin typeface="+mn-lt"/>
              </a:rPr>
              <a:t>4. Back test:</a:t>
            </a:r>
          </a:p>
        </p:txBody>
      </p:sp>
      <p:sp>
        <p:nvSpPr>
          <p:cNvPr id="11" name="TextBox 10">
            <a:extLst>
              <a:ext uri="{FF2B5EF4-FFF2-40B4-BE49-F238E27FC236}">
                <a16:creationId xmlns:a16="http://schemas.microsoft.com/office/drawing/2014/main" id="{B9E4C291-0913-471C-9772-7171002632A5}"/>
              </a:ext>
            </a:extLst>
          </p:cNvPr>
          <p:cNvSpPr txBox="1"/>
          <p:nvPr/>
        </p:nvSpPr>
        <p:spPr>
          <a:xfrm>
            <a:off x="146050" y="1486613"/>
            <a:ext cx="2082800" cy="369332"/>
          </a:xfrm>
          <a:prstGeom prst="rect">
            <a:avLst/>
          </a:prstGeom>
          <a:noFill/>
        </p:spPr>
        <p:txBody>
          <a:bodyPr wrap="square" rtlCol="0">
            <a:spAutoFit/>
          </a:bodyPr>
          <a:lstStyle/>
          <a:p>
            <a:r>
              <a:rPr lang="en-US">
                <a:latin typeface="+mn-lt"/>
              </a:rPr>
              <a:t>Drawdown plot:</a:t>
            </a:r>
          </a:p>
        </p:txBody>
      </p:sp>
      <p:pic>
        <p:nvPicPr>
          <p:cNvPr id="13" name="Picture 12" descr="Chart&#10;&#10;Description automatically generated">
            <a:extLst>
              <a:ext uri="{FF2B5EF4-FFF2-40B4-BE49-F238E27FC236}">
                <a16:creationId xmlns:a16="http://schemas.microsoft.com/office/drawing/2014/main" id="{AD4BC369-590C-4BC1-B0CB-37B2134797CA}"/>
              </a:ext>
            </a:extLst>
          </p:cNvPr>
          <p:cNvPicPr>
            <a:picLocks noChangeAspect="1"/>
          </p:cNvPicPr>
          <p:nvPr/>
        </p:nvPicPr>
        <p:blipFill>
          <a:blip r:embed="rId2"/>
          <a:stretch>
            <a:fillRect/>
          </a:stretch>
        </p:blipFill>
        <p:spPr>
          <a:xfrm>
            <a:off x="936625" y="1890062"/>
            <a:ext cx="6776256" cy="4107454"/>
          </a:xfrm>
          <a:prstGeom prst="rect">
            <a:avLst/>
          </a:prstGeom>
        </p:spPr>
      </p:pic>
      <p:sp>
        <p:nvSpPr>
          <p:cNvPr id="15" name="TextBox 14">
            <a:extLst>
              <a:ext uri="{FF2B5EF4-FFF2-40B4-BE49-F238E27FC236}">
                <a16:creationId xmlns:a16="http://schemas.microsoft.com/office/drawing/2014/main" id="{99607DAE-94C8-4768-90D9-DC6387E6234D}"/>
              </a:ext>
            </a:extLst>
          </p:cNvPr>
          <p:cNvSpPr txBox="1"/>
          <p:nvPr/>
        </p:nvSpPr>
        <p:spPr>
          <a:xfrm>
            <a:off x="482602" y="6110423"/>
            <a:ext cx="8020048" cy="307777"/>
          </a:xfrm>
          <a:prstGeom prst="rect">
            <a:avLst/>
          </a:prstGeom>
          <a:noFill/>
        </p:spPr>
        <p:txBody>
          <a:bodyPr wrap="square">
            <a:spAutoFit/>
          </a:bodyPr>
          <a:lstStyle/>
          <a:p>
            <a:r>
              <a:rPr lang="en-US" sz="1400" b="0" i="0" dirty="0">
                <a:solidFill>
                  <a:srgbClr val="000000"/>
                </a:solidFill>
                <a:effectLst/>
                <a:latin typeface="+mn-lt"/>
                <a:sym typeface="Wingdings" panose="05000000000000000000" pitchFamily="2" charset="2"/>
              </a:rPr>
              <a:t> </a:t>
            </a:r>
            <a:r>
              <a:rPr lang="en-US" sz="1400" b="0" i="0" dirty="0">
                <a:solidFill>
                  <a:srgbClr val="000000"/>
                </a:solidFill>
                <a:effectLst/>
                <a:latin typeface="+mn-lt"/>
              </a:rPr>
              <a:t>Return CUSUM (No Fee) and Return CUSUM (Yi et al. 2006) has better performance for risk-avoiders.</a:t>
            </a:r>
            <a:endParaRPr lang="en-US" sz="1400" dirty="0">
              <a:latin typeface="+mn-lt"/>
            </a:endParaRPr>
          </a:p>
        </p:txBody>
      </p:sp>
      <p:sp>
        <p:nvSpPr>
          <p:cNvPr id="16" name="TextBox 15">
            <a:extLst>
              <a:ext uri="{FF2B5EF4-FFF2-40B4-BE49-F238E27FC236}">
                <a16:creationId xmlns:a16="http://schemas.microsoft.com/office/drawing/2014/main" id="{561D6FE9-18DE-40BA-A94D-24619FD005BB}"/>
              </a:ext>
            </a:extLst>
          </p:cNvPr>
          <p:cNvSpPr txBox="1"/>
          <p:nvPr/>
        </p:nvSpPr>
        <p:spPr>
          <a:xfrm>
            <a:off x="3846522" y="568096"/>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7" name="Straight Connector 16">
            <a:extLst>
              <a:ext uri="{FF2B5EF4-FFF2-40B4-BE49-F238E27FC236}">
                <a16:creationId xmlns:a16="http://schemas.microsoft.com/office/drawing/2014/main" id="{BBCD9E98-4DC6-44F4-AD1C-E019491E6E4D}"/>
              </a:ext>
              <a:ext uri="{C183D7F6-B498-43B3-948B-1728B52AA6E4}">
                <adec:decorative xmlns:adec="http://schemas.microsoft.com/office/drawing/2017/decorative" val="1"/>
              </a:ext>
            </a:extLst>
          </p:cNvPr>
          <p:cNvCxnSpPr>
            <a:cxnSpLocks/>
          </p:cNvCxnSpPr>
          <p:nvPr/>
        </p:nvCxnSpPr>
        <p:spPr>
          <a:xfrm>
            <a:off x="5530850" y="860484"/>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206577-DF63-469E-A4AF-ABC949EC2C47}"/>
              </a:ext>
              <a:ext uri="{C183D7F6-B498-43B3-948B-1728B52AA6E4}">
                <adec:decorative xmlns:adec="http://schemas.microsoft.com/office/drawing/2017/decorative" val="1"/>
              </a:ext>
            </a:extLst>
          </p:cNvPr>
          <p:cNvCxnSpPr>
            <a:cxnSpLocks/>
          </p:cNvCxnSpPr>
          <p:nvPr/>
        </p:nvCxnSpPr>
        <p:spPr>
          <a:xfrm>
            <a:off x="0" y="860484"/>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FD3AAD-0A87-4922-96B8-274E1985434A}"/>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30/34</a:t>
            </a:r>
            <a:endParaRPr lang="en-US" sz="1200" dirty="0">
              <a:latin typeface="+mn-lt"/>
            </a:endParaRPr>
          </a:p>
        </p:txBody>
      </p:sp>
    </p:spTree>
    <p:extLst>
      <p:ext uri="{BB962C8B-B14F-4D97-AF65-F5344CB8AC3E}">
        <p14:creationId xmlns:p14="http://schemas.microsoft.com/office/powerpoint/2010/main" val="1093305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24" y="1135738"/>
            <a:ext cx="8895876" cy="2622492"/>
          </a:xfrm>
        </p:spPr>
        <p:txBody>
          <a:bodyPr/>
          <a:lstStyle/>
          <a:p>
            <a:pPr marL="285750" indent="-285750">
              <a:lnSpc>
                <a:spcPct val="150000"/>
              </a:lnSpc>
              <a:spcAft>
                <a:spcPts val="600"/>
              </a:spcAft>
              <a:buFont typeface="Wingdings" panose="05000000000000000000" pitchFamily="2" charset="2"/>
              <a:buChar char="v"/>
            </a:pPr>
            <a:r>
              <a:rPr lang="en-US" sz="1800" dirty="0">
                <a:solidFill>
                  <a:schemeClr val="tx1"/>
                </a:solidFill>
                <a:latin typeface="+mn-lt"/>
              </a:rPr>
              <a:t>Main Conclusion:</a:t>
            </a:r>
            <a:br>
              <a:rPr lang="en-US" sz="1800" dirty="0">
                <a:solidFill>
                  <a:schemeClr val="tx1"/>
                </a:solidFill>
                <a:latin typeface="+mn-lt"/>
              </a:rPr>
            </a:br>
            <a:r>
              <a:rPr lang="en-US" sz="1800" dirty="0">
                <a:solidFill>
                  <a:schemeClr val="tx1"/>
                </a:solidFill>
                <a:latin typeface="+mn-lt"/>
              </a:rPr>
              <a:t>a) Control chart-based strategies, although not always, but in some cases and periods, can be profitable, and significantly reduce the risk while holding the asset. </a:t>
            </a:r>
            <a:br>
              <a:rPr lang="en-US" sz="1800" dirty="0">
                <a:solidFill>
                  <a:schemeClr val="tx1"/>
                </a:solidFill>
                <a:latin typeface="+mn-lt"/>
              </a:rPr>
            </a:br>
            <a:r>
              <a:rPr lang="en-US" sz="1800" dirty="0">
                <a:solidFill>
                  <a:schemeClr val="tx1"/>
                </a:solidFill>
                <a:latin typeface="+mn-lt"/>
              </a:rPr>
              <a:t>b) For Bitcoin </a:t>
            </a:r>
            <a:r>
              <a:rPr lang="en-US" sz="1800" u="sng" dirty="0">
                <a:solidFill>
                  <a:schemeClr val="tx1"/>
                </a:solidFill>
                <a:latin typeface="+mn-lt"/>
              </a:rPr>
              <a:t>Residual-based CUSUM</a:t>
            </a:r>
            <a:r>
              <a:rPr lang="en-US" sz="1800" dirty="0">
                <a:solidFill>
                  <a:schemeClr val="tx1"/>
                </a:solidFill>
                <a:latin typeface="+mn-lt"/>
              </a:rPr>
              <a:t> model outperformed the benchmark in excess return. </a:t>
            </a:r>
            <a:br>
              <a:rPr lang="en-US" sz="1800" dirty="0">
                <a:solidFill>
                  <a:schemeClr val="tx1"/>
                </a:solidFill>
                <a:latin typeface="+mn-lt"/>
              </a:rPr>
            </a:br>
            <a:r>
              <a:rPr lang="en-US" sz="1800" dirty="0">
                <a:solidFill>
                  <a:schemeClr val="tx1"/>
                </a:solidFill>
                <a:latin typeface="+mn-lt"/>
              </a:rPr>
              <a:t>c) In terms of the Final Equity, non of the models could perform better than the benchmark.</a:t>
            </a:r>
            <a:br>
              <a:rPr lang="en-US" sz="3200" dirty="0"/>
            </a:br>
            <a:endParaRPr lang="en-US" sz="3200" dirty="0"/>
          </a:p>
        </p:txBody>
      </p:sp>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632450" y="870354"/>
            <a:ext cx="35115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a:off x="0" y="870354"/>
            <a:ext cx="32194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3746FE2-D639-498D-8FDC-FEC18FC0BE40}"/>
              </a:ext>
            </a:extLst>
          </p:cNvPr>
          <p:cNvSpPr txBox="1"/>
          <p:nvPr/>
        </p:nvSpPr>
        <p:spPr>
          <a:xfrm>
            <a:off x="8527425" y="6501151"/>
            <a:ext cx="654050" cy="276999"/>
          </a:xfrm>
          <a:prstGeom prst="rect">
            <a:avLst/>
          </a:prstGeom>
          <a:noFill/>
        </p:spPr>
        <p:txBody>
          <a:bodyPr wrap="square" lIns="91440" tIns="45720" rIns="91440" bIns="45720" rtlCol="0" anchor="t">
            <a:spAutoFit/>
          </a:bodyPr>
          <a:lstStyle/>
          <a:p>
            <a:r>
              <a:rPr lang="en-US" sz="1200" dirty="0">
                <a:latin typeface="+mn-lt"/>
                <a:ea typeface="MS PGothic"/>
              </a:rPr>
              <a:t>31/34</a:t>
            </a:r>
            <a:endParaRPr lang="en-US" sz="1200" dirty="0">
              <a:latin typeface="+mn-lt"/>
            </a:endParaRPr>
          </a:p>
        </p:txBody>
      </p:sp>
      <p:sp>
        <p:nvSpPr>
          <p:cNvPr id="7" name="TextBox 6">
            <a:extLst>
              <a:ext uri="{FF2B5EF4-FFF2-40B4-BE49-F238E27FC236}">
                <a16:creationId xmlns:a16="http://schemas.microsoft.com/office/drawing/2014/main" id="{9B031410-DB4D-4087-8FD8-B7667A003969}"/>
              </a:ext>
            </a:extLst>
          </p:cNvPr>
          <p:cNvSpPr txBox="1"/>
          <p:nvPr/>
        </p:nvSpPr>
        <p:spPr>
          <a:xfrm>
            <a:off x="3490715" y="496388"/>
            <a:ext cx="1938535" cy="646331"/>
          </a:xfrm>
          <a:prstGeom prst="rect">
            <a:avLst/>
          </a:prstGeom>
          <a:noFill/>
        </p:spPr>
        <p:txBody>
          <a:bodyPr wrap="square" rtlCol="0">
            <a:spAutoFit/>
          </a:bodyPr>
          <a:lstStyle/>
          <a:p>
            <a:r>
              <a:rPr lang="en-US" sz="3600" b="1" dirty="0">
                <a:latin typeface="+mn-lt"/>
              </a:rPr>
              <a:t>Findings</a:t>
            </a:r>
          </a:p>
        </p:txBody>
      </p:sp>
      <p:sp>
        <p:nvSpPr>
          <p:cNvPr id="5" name="TextBox 4">
            <a:extLst>
              <a:ext uri="{FF2B5EF4-FFF2-40B4-BE49-F238E27FC236}">
                <a16:creationId xmlns:a16="http://schemas.microsoft.com/office/drawing/2014/main" id="{8E4CFB8B-306D-4CCC-9636-D622C18803CD}"/>
              </a:ext>
            </a:extLst>
          </p:cNvPr>
          <p:cNvSpPr txBox="1"/>
          <p:nvPr/>
        </p:nvSpPr>
        <p:spPr>
          <a:xfrm>
            <a:off x="248124" y="3758230"/>
            <a:ext cx="8292151" cy="2937151"/>
          </a:xfrm>
          <a:prstGeom prst="rect">
            <a:avLst/>
          </a:prstGeom>
          <a:noFill/>
        </p:spPr>
        <p:txBody>
          <a:bodyPr wrap="square" rtlCol="0">
            <a:spAutoFit/>
          </a:bodyPr>
          <a:lstStyle/>
          <a:p>
            <a:pPr marL="285750" indent="-285750">
              <a:lnSpc>
                <a:spcPct val="130000"/>
              </a:lnSpc>
              <a:spcAft>
                <a:spcPts val="3600"/>
              </a:spcAft>
              <a:buFont typeface="Wingdings" panose="05000000000000000000" pitchFamily="2" charset="2"/>
              <a:buChar char="v"/>
            </a:pPr>
            <a:r>
              <a:rPr lang="en-US" sz="1800" dirty="0">
                <a:solidFill>
                  <a:srgbClr val="00529B"/>
                </a:solidFill>
                <a:latin typeface="+mn-lt"/>
              </a:rPr>
              <a:t>Strength</a:t>
            </a:r>
            <a:r>
              <a:rPr lang="en-US" sz="1800" dirty="0">
                <a:solidFill>
                  <a:schemeClr val="tx1"/>
                </a:solidFill>
                <a:latin typeface="+mn-lt"/>
              </a:rPr>
              <a:t> and </a:t>
            </a:r>
            <a:r>
              <a:rPr lang="en-US" sz="1800" dirty="0">
                <a:solidFill>
                  <a:srgbClr val="FA4616"/>
                </a:solidFill>
                <a:latin typeface="+mn-lt"/>
              </a:rPr>
              <a:t>Shortage</a:t>
            </a:r>
            <a:r>
              <a:rPr lang="en-US" sz="1800" dirty="0">
                <a:solidFill>
                  <a:schemeClr val="tx1"/>
                </a:solidFill>
                <a:latin typeface="+mn-lt"/>
              </a:rPr>
              <a:t> of applied method:</a:t>
            </a:r>
            <a:br>
              <a:rPr lang="en-US" sz="1800" dirty="0">
                <a:solidFill>
                  <a:schemeClr val="tx1"/>
                </a:solidFill>
                <a:latin typeface="+mn-lt"/>
              </a:rPr>
            </a:br>
            <a:r>
              <a:rPr lang="en-US" sz="1800" dirty="0">
                <a:solidFill>
                  <a:srgbClr val="00529B"/>
                </a:solidFill>
                <a:latin typeface="+mn-lt"/>
              </a:rPr>
              <a:t>a) We developed a fully automated API to test for best control chart-based trading 	strategy for given coin.</a:t>
            </a:r>
            <a:br>
              <a:rPr lang="en-US" sz="1800" dirty="0">
                <a:solidFill>
                  <a:srgbClr val="00529B"/>
                </a:solidFill>
                <a:latin typeface="+mn-lt"/>
              </a:rPr>
            </a:br>
            <a:r>
              <a:rPr lang="en-US" sz="1800" dirty="0">
                <a:solidFill>
                  <a:srgbClr val="00529B"/>
                </a:solidFill>
                <a:latin typeface="+mn-lt"/>
              </a:rPr>
              <a:t>b) Our results outperformed benchmark in key risk factors.</a:t>
            </a:r>
            <a:br>
              <a:rPr lang="en-US" sz="1800" dirty="0">
                <a:solidFill>
                  <a:srgbClr val="00529B"/>
                </a:solidFill>
                <a:latin typeface="+mn-lt"/>
              </a:rPr>
            </a:br>
            <a:r>
              <a:rPr lang="en-US" sz="1800" dirty="0">
                <a:solidFill>
                  <a:srgbClr val="00529B"/>
                </a:solidFill>
                <a:latin typeface="+mn-lt"/>
              </a:rPr>
              <a:t>c) First time applied these methods to cryptocurrency market.</a:t>
            </a:r>
            <a:br>
              <a:rPr lang="en-US" sz="1800" dirty="0">
                <a:solidFill>
                  <a:srgbClr val="00529B"/>
                </a:solidFill>
                <a:latin typeface="+mn-lt"/>
              </a:rPr>
            </a:br>
            <a:r>
              <a:rPr lang="en-US" sz="1800" dirty="0">
                <a:solidFill>
                  <a:srgbClr val="00529B"/>
                </a:solidFill>
                <a:latin typeface="+mn-lt"/>
              </a:rPr>
              <a:t>d) Innovative way of applying risk-adjusted chart for industry trend.</a:t>
            </a:r>
            <a:br>
              <a:rPr lang="en-US" sz="1800" dirty="0">
                <a:solidFill>
                  <a:schemeClr val="tx1"/>
                </a:solidFill>
                <a:latin typeface="+mn-lt"/>
              </a:rPr>
            </a:br>
            <a:r>
              <a:rPr lang="en-US" sz="1800" dirty="0">
                <a:solidFill>
                  <a:srgbClr val="FF4A21"/>
                </a:solidFill>
                <a:latin typeface="+mn-lt"/>
              </a:rPr>
              <a:t>e) h is symmetric in our study. In real market, asymmetric limits may be used. </a:t>
            </a:r>
            <a:br>
              <a:rPr lang="en-US" sz="1800" dirty="0">
                <a:solidFill>
                  <a:srgbClr val="FF4A21"/>
                </a:solidFill>
                <a:latin typeface="+mn-lt"/>
              </a:rPr>
            </a:br>
            <a:r>
              <a:rPr lang="en-US" sz="1800" dirty="0">
                <a:solidFill>
                  <a:srgbClr val="FF4A21"/>
                </a:solidFill>
                <a:latin typeface="+mn-lt"/>
              </a:rPr>
              <a:t>f) Transaction cost structure is oversimplified in our model. </a:t>
            </a:r>
            <a:endParaRPr lang="en-US" dirty="0"/>
          </a:p>
        </p:txBody>
      </p:sp>
    </p:spTree>
    <p:extLst>
      <p:ext uri="{BB962C8B-B14F-4D97-AF65-F5344CB8AC3E}">
        <p14:creationId xmlns:p14="http://schemas.microsoft.com/office/powerpoint/2010/main" val="1387223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50" y="1133805"/>
            <a:ext cx="8883650" cy="2926050"/>
          </a:xfrm>
        </p:spPr>
        <p:txBody>
          <a:bodyPr/>
          <a:lstStyle/>
          <a:p>
            <a:pPr marL="342900" indent="-342900">
              <a:lnSpc>
                <a:spcPct val="150000"/>
              </a:lnSpc>
              <a:spcAft>
                <a:spcPts val="600"/>
              </a:spcAft>
              <a:buFont typeface="Wingdings" panose="05000000000000000000" pitchFamily="2" charset="2"/>
              <a:buChar char="v"/>
            </a:pPr>
            <a:r>
              <a:rPr lang="en-US" sz="1600" dirty="0">
                <a:solidFill>
                  <a:schemeClr val="tx1"/>
                </a:solidFill>
                <a:latin typeface="+mn-lt"/>
              </a:rPr>
              <a:t>Applicational insights:</a:t>
            </a:r>
            <a:br>
              <a:rPr lang="en-US" sz="1600" dirty="0">
                <a:solidFill>
                  <a:schemeClr val="tx1"/>
                </a:solidFill>
                <a:latin typeface="+mn-lt"/>
              </a:rPr>
            </a:br>
            <a:r>
              <a:rPr lang="en-US" sz="1600" dirty="0">
                <a:solidFill>
                  <a:schemeClr val="tx1"/>
                </a:solidFill>
                <a:latin typeface="+mn-lt"/>
              </a:rPr>
              <a:t>a) Do transaction fees always lead to loss? No!</a:t>
            </a:r>
            <a:br>
              <a:rPr lang="en-US" sz="1600" dirty="0">
                <a:solidFill>
                  <a:schemeClr val="tx1"/>
                </a:solidFill>
                <a:latin typeface="+mn-lt"/>
              </a:rPr>
            </a:br>
            <a:r>
              <a:rPr lang="en-US" sz="1600" b="1" dirty="0">
                <a:solidFill>
                  <a:srgbClr val="000000"/>
                </a:solidFill>
                <a:effectLst/>
                <a:latin typeface="+mn-lt"/>
              </a:rPr>
              <a:t>Insights: Transaction fee affects a lot! In reality, Transaction fee is much more complicated than a fixed rate </a:t>
            </a:r>
            <a:r>
              <a:rPr lang="en-US" sz="1600" b="1" dirty="0">
                <a:solidFill>
                  <a:srgbClr val="000000"/>
                </a:solidFill>
                <a:effectLst/>
                <a:latin typeface="+mn-lt"/>
                <a:hlinkClick r:id="rId2" action="ppaction://hlinksldjump"/>
              </a:rPr>
              <a:t>[15]</a:t>
            </a:r>
            <a:r>
              <a:rPr lang="en-US" sz="1600" b="1" dirty="0">
                <a:solidFill>
                  <a:srgbClr val="000000"/>
                </a:solidFill>
                <a:effectLst/>
                <a:latin typeface="+mn-lt"/>
              </a:rPr>
              <a:t>. </a:t>
            </a:r>
            <a:br>
              <a:rPr lang="en-US" sz="1600" b="1" i="1" dirty="0">
                <a:solidFill>
                  <a:srgbClr val="000000"/>
                </a:solidFill>
                <a:effectLst/>
                <a:latin typeface="+mn-lt"/>
              </a:rPr>
            </a:br>
            <a:r>
              <a:rPr lang="en-US" sz="1600" dirty="0">
                <a:solidFill>
                  <a:srgbClr val="000000"/>
                </a:solidFill>
                <a:effectLst/>
                <a:latin typeface="+mn-lt"/>
              </a:rPr>
              <a:t>b)</a:t>
            </a:r>
            <a:r>
              <a:rPr lang="en-US" sz="1600" b="1" i="1" dirty="0">
                <a:solidFill>
                  <a:srgbClr val="000000"/>
                </a:solidFill>
                <a:effectLst/>
                <a:latin typeface="+mn-lt"/>
              </a:rPr>
              <a:t> </a:t>
            </a:r>
            <a:r>
              <a:rPr lang="en-US" sz="1600" dirty="0">
                <a:solidFill>
                  <a:schemeClr val="tx1"/>
                </a:solidFill>
                <a:latin typeface="+mn-lt"/>
              </a:rPr>
              <a:t>CUSUM can still work by increasing k and h, which means reducing trading frequency (and hence, avoiding transaction fees) and making profit. As we increase the value of h, our methods will be closer to the benchmark, which is the buy-and-hold strategy, and if the magnitude of h would be greater than the positive and negative values of C’s, it will be the same strategy as the benchmark. </a:t>
            </a:r>
            <a:endParaRPr lang="en-US" sz="1600" dirty="0"/>
          </a:p>
        </p:txBody>
      </p:sp>
      <p:sp>
        <p:nvSpPr>
          <p:cNvPr id="4" name="TextBox 3">
            <a:extLst>
              <a:ext uri="{FF2B5EF4-FFF2-40B4-BE49-F238E27FC236}">
                <a16:creationId xmlns:a16="http://schemas.microsoft.com/office/drawing/2014/main" id="{F02EF221-2FB4-47B7-8013-DD06CC16E90B}"/>
              </a:ext>
            </a:extLst>
          </p:cNvPr>
          <p:cNvSpPr txBox="1"/>
          <p:nvPr/>
        </p:nvSpPr>
        <p:spPr>
          <a:xfrm>
            <a:off x="8489950" y="6499797"/>
            <a:ext cx="654050" cy="276999"/>
          </a:xfrm>
          <a:prstGeom prst="rect">
            <a:avLst/>
          </a:prstGeom>
          <a:noFill/>
        </p:spPr>
        <p:txBody>
          <a:bodyPr wrap="square" lIns="91440" tIns="45720" rIns="91440" bIns="45720" rtlCol="0" anchor="t">
            <a:spAutoFit/>
          </a:bodyPr>
          <a:lstStyle/>
          <a:p>
            <a:r>
              <a:rPr lang="en-US" sz="1200" dirty="0">
                <a:latin typeface="+mn-lt"/>
                <a:ea typeface="MS PGothic"/>
              </a:rPr>
              <a:t>32/34</a:t>
            </a:r>
            <a:endParaRPr lang="en-US" sz="1200" dirty="0">
              <a:latin typeface="+mn-lt"/>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E2CEE6B-312C-4442-B4C6-3934EB1D0B41}"/>
                  </a:ext>
                </a:extLst>
              </p:cNvPr>
              <p:cNvSpPr txBox="1"/>
              <p:nvPr/>
            </p:nvSpPr>
            <p:spPr>
              <a:xfrm>
                <a:off x="196850" y="4147785"/>
                <a:ext cx="8883650" cy="2725746"/>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sz="1600" dirty="0">
                    <a:solidFill>
                      <a:schemeClr val="tx1"/>
                    </a:solidFill>
                    <a:latin typeface="+mn-lt"/>
                  </a:rPr>
                  <a:t>Recommendations for future work:</a:t>
                </a:r>
                <a:r>
                  <a:rPr lang="en-US" sz="1600" dirty="0">
                    <a:latin typeface="+mn-lt"/>
                  </a:rPr>
                  <a:t> </a:t>
                </a:r>
                <a:br>
                  <a:rPr lang="en-US" sz="1600" dirty="0">
                    <a:latin typeface="+mn-lt"/>
                  </a:rPr>
                </a:br>
                <a:r>
                  <a:rPr lang="en-US" sz="1600" dirty="0">
                    <a:latin typeface="+mn-lt"/>
                  </a:rPr>
                  <a:t>a) </a:t>
                </a:r>
                <a:r>
                  <a:rPr lang="en-US" sz="1600" dirty="0">
                    <a:solidFill>
                      <a:schemeClr val="tx1"/>
                    </a:solidFill>
                    <a:latin typeface="+mn-lt"/>
                  </a:rPr>
                  <a:t>Generalization of k and h for a single method and different coins. </a:t>
                </a:r>
                <a:r>
                  <a:rPr lang="en-US" sz="1600" dirty="0">
                    <a:latin typeface="+mn-lt"/>
                  </a:rPr>
                  <a:t>Test all the methods for a big range of (k, h) pair. </a:t>
                </a:r>
                <a:br>
                  <a:rPr lang="en-US" sz="1600" dirty="0">
                    <a:solidFill>
                      <a:schemeClr val="tx1"/>
                    </a:solidFill>
                    <a:latin typeface="+mn-lt"/>
                  </a:rPr>
                </a:br>
                <a:r>
                  <a:rPr lang="en-US" sz="1600" dirty="0">
                    <a:solidFill>
                      <a:schemeClr val="tx1"/>
                    </a:solidFill>
                    <a:latin typeface="+mn-lt"/>
                  </a:rPr>
                  <a:t>b) Test EWMA strategies with different values for its parameter (</a:t>
                </a:r>
                <a14:m>
                  <m:oMath xmlns:m="http://schemas.openxmlformats.org/officeDocument/2006/math">
                    <m:r>
                      <a:rPr lang="en-US" sz="1600" dirty="0" smtClean="0">
                        <a:solidFill>
                          <a:schemeClr val="tx1"/>
                        </a:solidFill>
                        <a:latin typeface="+mn-lt"/>
                        <a:sym typeface="Symbol" panose="05050102010706020507" pitchFamily="18" charset="2"/>
                      </a:rPr>
                      <m:t></m:t>
                    </m:r>
                  </m:oMath>
                </a14:m>
                <a:r>
                  <a:rPr lang="en-US" sz="1600" dirty="0">
                    <a:solidFill>
                      <a:schemeClr val="tx1"/>
                    </a:solidFill>
                    <a:latin typeface="+mn-lt"/>
                  </a:rPr>
                  <a:t>).</a:t>
                </a:r>
                <a:br>
                  <a:rPr lang="en-US" sz="1600" dirty="0">
                    <a:solidFill>
                      <a:schemeClr val="tx1"/>
                    </a:solidFill>
                    <a:latin typeface="+mn-lt"/>
                  </a:rPr>
                </a:br>
                <a:r>
                  <a:rPr lang="en-US" sz="1600" dirty="0">
                    <a:solidFill>
                      <a:schemeClr val="tx1"/>
                    </a:solidFill>
                    <a:latin typeface="+mn-lt"/>
                  </a:rPr>
                  <a:t>c) Integrate more complex transaction cost considerations. </a:t>
                </a:r>
                <a:r>
                  <a:rPr lang="en-US" sz="1600" dirty="0">
                    <a:solidFill>
                      <a:srgbClr val="000000"/>
                    </a:solidFill>
                    <a:latin typeface="+mn-lt"/>
                  </a:rPr>
                  <a:t>Future work can apply more complex transaction and management fee structure in order to achieve a better strategy using control charts.</a:t>
                </a:r>
                <a:br>
                  <a:rPr lang="en-US" sz="1600" dirty="0">
                    <a:solidFill>
                      <a:schemeClr val="tx1"/>
                    </a:solidFill>
                    <a:latin typeface="+mn-lt"/>
                  </a:rPr>
                </a:br>
                <a:r>
                  <a:rPr lang="en-US" sz="1600" dirty="0">
                    <a:latin typeface="+mn-lt"/>
                  </a:rPr>
                  <a:t>d) </a:t>
                </a:r>
                <a:r>
                  <a:rPr lang="en-US" sz="1600" dirty="0">
                    <a:solidFill>
                      <a:schemeClr val="tx1"/>
                    </a:solidFill>
                    <a:latin typeface="+mn-lt"/>
                  </a:rPr>
                  <a:t>Test in emerging markets and other markets for broader application.</a:t>
                </a:r>
                <a:endParaRPr lang="en-US" sz="1600" dirty="0">
                  <a:latin typeface="+mn-lt"/>
                </a:endParaRPr>
              </a:p>
            </p:txBody>
          </p:sp>
        </mc:Choice>
        <mc:Fallback>
          <p:sp>
            <p:nvSpPr>
              <p:cNvPr id="11" name="TextBox 10">
                <a:extLst>
                  <a:ext uri="{FF2B5EF4-FFF2-40B4-BE49-F238E27FC236}">
                    <a16:creationId xmlns:a16="http://schemas.microsoft.com/office/drawing/2014/main" id="{BE2CEE6B-312C-4442-B4C6-3934EB1D0B41}"/>
                  </a:ext>
                </a:extLst>
              </p:cNvPr>
              <p:cNvSpPr txBox="1">
                <a:spLocks noRot="1" noChangeAspect="1" noMove="1" noResize="1" noEditPoints="1" noAdjustHandles="1" noChangeArrowheads="1" noChangeShapeType="1" noTextEdit="1"/>
              </p:cNvSpPr>
              <p:nvPr/>
            </p:nvSpPr>
            <p:spPr>
              <a:xfrm>
                <a:off x="196850" y="4147785"/>
                <a:ext cx="8883650" cy="2725746"/>
              </a:xfrm>
              <a:prstGeom prst="rect">
                <a:avLst/>
              </a:prstGeom>
              <a:blipFill>
                <a:blip r:embed="rId3"/>
                <a:stretch>
                  <a:fillRect l="-274"/>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8897A370-09AC-448C-A12A-77567E91CA5F}"/>
              </a:ext>
              <a:ext uri="{C183D7F6-B498-43B3-948B-1728B52AA6E4}">
                <adec:decorative xmlns:adec="http://schemas.microsoft.com/office/drawing/2017/decorative" val="1"/>
              </a:ext>
            </a:extLst>
          </p:cNvPr>
          <p:cNvCxnSpPr>
            <a:cxnSpLocks/>
          </p:cNvCxnSpPr>
          <p:nvPr/>
        </p:nvCxnSpPr>
        <p:spPr>
          <a:xfrm>
            <a:off x="5632450" y="924696"/>
            <a:ext cx="35115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E7CA7C-4467-4B3C-BFFF-43DFCAAA740B}"/>
              </a:ext>
              <a:ext uri="{C183D7F6-B498-43B3-948B-1728B52AA6E4}">
                <adec:decorative xmlns:adec="http://schemas.microsoft.com/office/drawing/2017/decorative" val="1"/>
              </a:ext>
            </a:extLst>
          </p:cNvPr>
          <p:cNvCxnSpPr>
            <a:cxnSpLocks/>
          </p:cNvCxnSpPr>
          <p:nvPr/>
        </p:nvCxnSpPr>
        <p:spPr>
          <a:xfrm>
            <a:off x="0" y="924696"/>
            <a:ext cx="32194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28F1F5F-CB50-4CBB-B3A6-204A0CA9D791}"/>
              </a:ext>
            </a:extLst>
          </p:cNvPr>
          <p:cNvSpPr txBox="1"/>
          <p:nvPr/>
        </p:nvSpPr>
        <p:spPr>
          <a:xfrm>
            <a:off x="3490715" y="550730"/>
            <a:ext cx="1938535" cy="646331"/>
          </a:xfrm>
          <a:prstGeom prst="rect">
            <a:avLst/>
          </a:prstGeom>
          <a:noFill/>
        </p:spPr>
        <p:txBody>
          <a:bodyPr wrap="square" rtlCol="0">
            <a:spAutoFit/>
          </a:bodyPr>
          <a:lstStyle/>
          <a:p>
            <a:r>
              <a:rPr lang="en-US" sz="3600" b="1" dirty="0">
                <a:latin typeface="+mn-lt"/>
              </a:rPr>
              <a:t>Findings</a:t>
            </a:r>
          </a:p>
        </p:txBody>
      </p:sp>
    </p:spTree>
    <p:extLst>
      <p:ext uri="{BB962C8B-B14F-4D97-AF65-F5344CB8AC3E}">
        <p14:creationId xmlns:p14="http://schemas.microsoft.com/office/powerpoint/2010/main" val="3129520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D1777C-9D6B-4D86-BB2A-8082924C5845}"/>
              </a:ext>
            </a:extLst>
          </p:cNvPr>
          <p:cNvSpPr txBox="1"/>
          <p:nvPr/>
        </p:nvSpPr>
        <p:spPr>
          <a:xfrm>
            <a:off x="3287294" y="620962"/>
            <a:ext cx="2569411" cy="707886"/>
          </a:xfrm>
          <a:prstGeom prst="rect">
            <a:avLst/>
          </a:prstGeom>
          <a:noFill/>
        </p:spPr>
        <p:txBody>
          <a:bodyPr wrap="square" rtlCol="0">
            <a:spAutoFit/>
          </a:bodyPr>
          <a:lstStyle/>
          <a:p>
            <a:r>
              <a:rPr lang="en-US" sz="4000" b="1" dirty="0">
                <a:latin typeface="+mn-lt"/>
              </a:rPr>
              <a:t>References</a:t>
            </a:r>
          </a:p>
        </p:txBody>
      </p:sp>
      <p:cxnSp>
        <p:nvCxnSpPr>
          <p:cNvPr id="5" name="Straight Connector 4">
            <a:extLst>
              <a:ext uri="{FF2B5EF4-FFF2-40B4-BE49-F238E27FC236}">
                <a16:creationId xmlns:a16="http://schemas.microsoft.com/office/drawing/2014/main" id="{C75E86FA-A723-4BCC-8A12-46F501B1C8A2}"/>
              </a:ext>
              <a:ext uri="{C183D7F6-B498-43B3-948B-1728B52AA6E4}">
                <adec:decorative xmlns:adec="http://schemas.microsoft.com/office/drawing/2017/decorative" val="1"/>
              </a:ext>
            </a:extLst>
          </p:cNvPr>
          <p:cNvCxnSpPr>
            <a:cxnSpLocks/>
          </p:cNvCxnSpPr>
          <p:nvPr/>
        </p:nvCxnSpPr>
        <p:spPr>
          <a:xfrm>
            <a:off x="5989320" y="1035454"/>
            <a:ext cx="315468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3969C91-FE4C-4B63-9293-91FB69DBCBAE}"/>
              </a:ext>
              <a:ext uri="{C183D7F6-B498-43B3-948B-1728B52AA6E4}">
                <adec:decorative xmlns:adec="http://schemas.microsoft.com/office/drawing/2017/decorative" val="1"/>
              </a:ext>
            </a:extLst>
          </p:cNvPr>
          <p:cNvCxnSpPr>
            <a:cxnSpLocks/>
          </p:cNvCxnSpPr>
          <p:nvPr/>
        </p:nvCxnSpPr>
        <p:spPr>
          <a:xfrm>
            <a:off x="0" y="1035454"/>
            <a:ext cx="310896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108F1F-15CF-4814-B335-38EFA1BF3E2F}"/>
              </a:ext>
            </a:extLst>
          </p:cNvPr>
          <p:cNvSpPr txBox="1"/>
          <p:nvPr/>
        </p:nvSpPr>
        <p:spPr>
          <a:xfrm>
            <a:off x="132080" y="1328848"/>
            <a:ext cx="9011920" cy="5455917"/>
          </a:xfrm>
          <a:prstGeom prst="rect">
            <a:avLst/>
          </a:prstGeom>
          <a:noFill/>
        </p:spPr>
        <p:txBody>
          <a:bodyPr wrap="square" rtlCol="0">
            <a:spAutoFit/>
          </a:bodyPr>
          <a:lstStyle/>
          <a:p>
            <a:pPr algn="l">
              <a:lnSpc>
                <a:spcPct val="120000"/>
              </a:lnSpc>
            </a:pPr>
            <a:r>
              <a:rPr lang="en-US" sz="1400" dirty="0">
                <a:latin typeface="+mn-lt"/>
                <a:hlinkClick r:id="rId2" action="ppaction://hlinksldjump"/>
              </a:rPr>
              <a:t>[1]</a:t>
            </a:r>
            <a:r>
              <a:rPr lang="en-US" sz="1400" i="1" dirty="0">
                <a:latin typeface="+mn-lt"/>
              </a:rPr>
              <a:t> </a:t>
            </a:r>
            <a:r>
              <a:rPr lang="en-US" sz="1400" i="1" dirty="0">
                <a:solidFill>
                  <a:schemeClr val="tx2">
                    <a:lumMod val="75000"/>
                    <a:lumOff val="25000"/>
                  </a:schemeClr>
                </a:solidFill>
                <a:latin typeface="+mn-lt"/>
              </a:rPr>
              <a:t>https://www.investopedia.com/terms/b/blockchain.asp</a:t>
            </a:r>
          </a:p>
          <a:p>
            <a:pPr algn="l">
              <a:lnSpc>
                <a:spcPct val="120000"/>
              </a:lnSpc>
            </a:pPr>
            <a:r>
              <a:rPr lang="en-US" sz="1400" dirty="0">
                <a:latin typeface="+mn-lt"/>
                <a:hlinkClick r:id="rId2" action="ppaction://hlinksldjump"/>
              </a:rPr>
              <a:t>[2]</a:t>
            </a:r>
            <a:r>
              <a:rPr lang="en-US" sz="1400" i="1" dirty="0">
                <a:latin typeface="+mn-lt"/>
              </a:rPr>
              <a:t> </a:t>
            </a:r>
            <a:r>
              <a:rPr lang="en-US" sz="1400" i="1" dirty="0">
                <a:solidFill>
                  <a:schemeClr val="tx2">
                    <a:lumMod val="75000"/>
                    <a:lumOff val="25000"/>
                  </a:schemeClr>
                </a:solidFill>
                <a:latin typeface="+mn-lt"/>
              </a:rPr>
              <a:t>https://www.investopedia.com/terms/v/virtual-currency.asp</a:t>
            </a:r>
          </a:p>
          <a:p>
            <a:pPr algn="l">
              <a:lnSpc>
                <a:spcPct val="120000"/>
              </a:lnSpc>
            </a:pPr>
            <a:r>
              <a:rPr lang="en-US" sz="1400" dirty="0">
                <a:latin typeface="+mn-lt"/>
                <a:hlinkClick r:id="rId2" action="ppaction://hlinksldjump"/>
              </a:rPr>
              <a:t>[3]</a:t>
            </a:r>
            <a:r>
              <a:rPr lang="en-US" sz="1400" i="1" dirty="0">
                <a:latin typeface="+mn-lt"/>
              </a:rPr>
              <a:t> </a:t>
            </a:r>
            <a:r>
              <a:rPr lang="en-US" sz="1400" i="1" dirty="0">
                <a:solidFill>
                  <a:schemeClr val="tx2">
                    <a:lumMod val="75000"/>
                    <a:lumOff val="25000"/>
                  </a:schemeClr>
                </a:solidFill>
                <a:latin typeface="+mn-lt"/>
              </a:rPr>
              <a:t>https://www.investopedia.com/terms/c/cryptocurrency.asp</a:t>
            </a:r>
            <a:endParaRPr lang="en-US" sz="1400" dirty="0">
              <a:latin typeface="+mn-lt"/>
              <a:hlinkClick r:id="rId3" action="ppaction://hlinksldjump"/>
            </a:endParaRPr>
          </a:p>
          <a:p>
            <a:pPr>
              <a:lnSpc>
                <a:spcPct val="120000"/>
              </a:lnSpc>
            </a:pPr>
            <a:r>
              <a:rPr lang="en-US" sz="1400" dirty="0">
                <a:latin typeface="+mn-lt"/>
                <a:hlinkClick r:id="rId3" action="ppaction://hlinksldjump"/>
              </a:rPr>
              <a:t>[4]</a:t>
            </a:r>
            <a:r>
              <a:rPr lang="en-US" sz="1400" dirty="0">
                <a:latin typeface="+mn-lt"/>
              </a:rPr>
              <a:t> </a:t>
            </a:r>
            <a:r>
              <a:rPr lang="en-US" sz="1400" b="0" i="1" u="none" strike="noStrike" baseline="0" dirty="0">
                <a:solidFill>
                  <a:schemeClr val="tx2">
                    <a:lumMod val="75000"/>
                    <a:lumOff val="25000"/>
                  </a:schemeClr>
                </a:solidFill>
                <a:latin typeface="+mn-lt"/>
              </a:rPr>
              <a:t>Roberts HV. Stock-market “patterns” and financial analysis: methodological suggestions. J Finance. 1959;14(1):1-10</a:t>
            </a:r>
            <a:r>
              <a:rPr lang="en-US" sz="1400" b="0" i="1" u="none" strike="noStrike" baseline="0" dirty="0">
                <a:latin typeface="+mn-lt"/>
              </a:rPr>
              <a:t>.</a:t>
            </a:r>
          </a:p>
          <a:p>
            <a:pPr>
              <a:lnSpc>
                <a:spcPct val="120000"/>
              </a:lnSpc>
            </a:pPr>
            <a:r>
              <a:rPr lang="en-US" sz="1400" dirty="0">
                <a:latin typeface="+mn-lt"/>
                <a:hlinkClick r:id="rId3" action="ppaction://hlinksldjump"/>
              </a:rPr>
              <a:t>[5]</a:t>
            </a:r>
            <a:r>
              <a:rPr lang="en-US" sz="1400" i="1" dirty="0">
                <a:latin typeface="+mn-lt"/>
              </a:rPr>
              <a:t> </a:t>
            </a:r>
            <a:r>
              <a:rPr lang="en-US" sz="1400" b="0" i="1" u="none" strike="noStrike" baseline="0" dirty="0">
                <a:solidFill>
                  <a:schemeClr val="tx2">
                    <a:lumMod val="75000"/>
                    <a:lumOff val="25000"/>
                  </a:schemeClr>
                </a:solidFill>
                <a:latin typeface="+mn-lt"/>
              </a:rPr>
              <a:t>Hubbard CL. A control chart for postwar stock price levels. Finance Anal J. 1967;23(6):139-145.</a:t>
            </a:r>
          </a:p>
          <a:p>
            <a:pPr>
              <a:lnSpc>
                <a:spcPct val="120000"/>
              </a:lnSpc>
            </a:pPr>
            <a:r>
              <a:rPr lang="en-US" sz="1400" dirty="0">
                <a:latin typeface="+mn-lt"/>
                <a:hlinkClick r:id="rId3" action="ppaction://hlinksldjump"/>
              </a:rPr>
              <a:t>[6]</a:t>
            </a:r>
            <a:r>
              <a:rPr lang="en-US" sz="1400" i="1" dirty="0">
                <a:latin typeface="+mn-lt"/>
              </a:rPr>
              <a:t> </a:t>
            </a:r>
            <a:r>
              <a:rPr lang="en-US" sz="1400" b="0" i="1" u="none" strike="noStrike" baseline="0" dirty="0">
                <a:solidFill>
                  <a:schemeClr val="tx2">
                    <a:lumMod val="75000"/>
                    <a:lumOff val="25000"/>
                  </a:schemeClr>
                </a:solidFill>
                <a:latin typeface="+mn-lt"/>
              </a:rPr>
              <a:t>Alexander SS. Price movements in speculative markets: trends or random walks. Ind Manage Rev. 1961;2(2):7-26.</a:t>
            </a:r>
            <a:endParaRPr lang="en-US" sz="1400" i="1" dirty="0">
              <a:solidFill>
                <a:schemeClr val="tx2">
                  <a:lumMod val="75000"/>
                  <a:lumOff val="25000"/>
                </a:schemeClr>
              </a:solidFill>
              <a:latin typeface="+mn-lt"/>
            </a:endParaRPr>
          </a:p>
          <a:p>
            <a:pPr>
              <a:lnSpc>
                <a:spcPct val="120000"/>
              </a:lnSpc>
            </a:pPr>
            <a:r>
              <a:rPr lang="en-US" sz="1400" dirty="0">
                <a:latin typeface="+mn-lt"/>
                <a:hlinkClick r:id="rId3" action="ppaction://hlinksldjump"/>
              </a:rPr>
              <a:t>[7]</a:t>
            </a:r>
            <a:r>
              <a:rPr lang="en-US" sz="1400" i="1" dirty="0">
                <a:latin typeface="+mn-lt"/>
              </a:rPr>
              <a:t> </a:t>
            </a:r>
            <a:r>
              <a:rPr lang="en-US" sz="1400" b="0" i="1" u="none" strike="noStrike" baseline="0" dirty="0">
                <a:solidFill>
                  <a:schemeClr val="tx2">
                    <a:lumMod val="75000"/>
                    <a:lumOff val="25000"/>
                  </a:schemeClr>
                </a:solidFill>
                <a:latin typeface="+mn-lt"/>
              </a:rPr>
              <a:t>Alexander SS. Price movements in speculative markets-trends or random walks, number 2. Ind Manage Rev. 1964;5(2):25–46.</a:t>
            </a:r>
          </a:p>
          <a:p>
            <a:pPr>
              <a:lnSpc>
                <a:spcPct val="120000"/>
              </a:lnSpc>
            </a:pPr>
            <a:r>
              <a:rPr lang="en-US" sz="1400" dirty="0">
                <a:latin typeface="+mn-lt"/>
                <a:hlinkClick r:id="rId4" action="ppaction://hlinksldjump"/>
              </a:rPr>
              <a:t>[8]</a:t>
            </a:r>
            <a:r>
              <a:rPr lang="en-US" sz="1400" dirty="0">
                <a:latin typeface="+mn-lt"/>
              </a:rPr>
              <a:t> </a:t>
            </a:r>
            <a:r>
              <a:rPr lang="en-US" sz="1400" b="0" i="1" u="none" strike="noStrike" baseline="0" dirty="0">
                <a:solidFill>
                  <a:schemeClr val="tx2">
                    <a:lumMod val="75000"/>
                    <a:lumOff val="25000"/>
                  </a:schemeClr>
                </a:solidFill>
                <a:latin typeface="+mn-lt"/>
              </a:rPr>
              <a:t>Lam K, Yam H. CUSUM techniques for technical trading in financial markets. Finance </a:t>
            </a:r>
            <a:r>
              <a:rPr lang="en-US" sz="1400" b="0" i="1" u="none" strike="noStrike" baseline="0" dirty="0" err="1">
                <a:solidFill>
                  <a:schemeClr val="tx2">
                    <a:lumMod val="75000"/>
                    <a:lumOff val="25000"/>
                  </a:schemeClr>
                </a:solidFill>
                <a:latin typeface="+mn-lt"/>
              </a:rPr>
              <a:t>Eng</a:t>
            </a:r>
            <a:r>
              <a:rPr lang="en-US" sz="1400" b="0" i="1" u="none" strike="noStrike" baseline="0" dirty="0">
                <a:solidFill>
                  <a:schemeClr val="tx2">
                    <a:lumMod val="75000"/>
                    <a:lumOff val="25000"/>
                  </a:schemeClr>
                </a:solidFill>
                <a:latin typeface="+mn-lt"/>
              </a:rPr>
              <a:t> </a:t>
            </a:r>
            <a:r>
              <a:rPr lang="en-US" sz="1400" b="0" i="1" u="none" strike="noStrike" baseline="0" dirty="0" err="1">
                <a:solidFill>
                  <a:schemeClr val="tx2">
                    <a:lumMod val="75000"/>
                    <a:lumOff val="25000"/>
                  </a:schemeClr>
                </a:solidFill>
                <a:latin typeface="+mn-lt"/>
              </a:rPr>
              <a:t>Jpn</a:t>
            </a:r>
            <a:r>
              <a:rPr lang="en-US" sz="1400" b="0" i="1" u="none" strike="noStrike" baseline="0" dirty="0">
                <a:solidFill>
                  <a:schemeClr val="tx2">
                    <a:lumMod val="75000"/>
                    <a:lumOff val="25000"/>
                  </a:schemeClr>
                </a:solidFill>
                <a:latin typeface="+mn-lt"/>
              </a:rPr>
              <a:t> Markets. 1997;4(3):257-274</a:t>
            </a:r>
            <a:r>
              <a:rPr lang="en-US" sz="1400" b="0" i="1" u="none" strike="noStrike" baseline="0" dirty="0">
                <a:latin typeface="+mn-lt"/>
              </a:rPr>
              <a:t>.</a:t>
            </a:r>
            <a:endParaRPr lang="en-US" sz="1400" i="1" dirty="0">
              <a:latin typeface="+mn-lt"/>
            </a:endParaRPr>
          </a:p>
          <a:p>
            <a:pPr algn="l">
              <a:lnSpc>
                <a:spcPct val="120000"/>
              </a:lnSpc>
            </a:pPr>
            <a:r>
              <a:rPr lang="en-US" sz="1400" dirty="0">
                <a:latin typeface="+mn-lt"/>
                <a:hlinkClick r:id="rId4" action="ppaction://hlinksldjump"/>
              </a:rPr>
              <a:t>[9]</a:t>
            </a:r>
            <a:r>
              <a:rPr lang="en-US" sz="1400" i="1" dirty="0">
                <a:latin typeface="+mn-lt"/>
              </a:rPr>
              <a:t> </a:t>
            </a:r>
            <a:r>
              <a:rPr lang="en-US" sz="1400" b="0" i="1" u="none" strike="noStrike" baseline="0" dirty="0">
                <a:solidFill>
                  <a:schemeClr val="tx2">
                    <a:lumMod val="75000"/>
                    <a:lumOff val="25000"/>
                  </a:schemeClr>
                </a:solidFill>
                <a:latin typeface="+mn-lt"/>
              </a:rPr>
              <a:t>Yi. G, Coleman S, Ren Q. CUSUM method in predicting regime shifts and its performance in different stock markets allowing for transaction fees. J Appl Stat. 2006;33(7):647-661.</a:t>
            </a:r>
          </a:p>
          <a:p>
            <a:pPr algn="l"/>
            <a:r>
              <a:rPr lang="en-US" sz="1400" b="0" u="none" strike="noStrike" baseline="0" dirty="0">
                <a:solidFill>
                  <a:schemeClr val="tx2">
                    <a:lumMod val="75000"/>
                    <a:lumOff val="25000"/>
                  </a:schemeClr>
                </a:solidFill>
                <a:latin typeface="+mn-lt"/>
                <a:hlinkClick r:id="rId5" action="ppaction://hlinksldjump"/>
              </a:rPr>
              <a:t>[10]</a:t>
            </a:r>
            <a:r>
              <a:rPr lang="en-US" sz="1400" b="0" u="none" strike="noStrike" baseline="0" dirty="0">
                <a:solidFill>
                  <a:schemeClr val="tx2">
                    <a:lumMod val="75000"/>
                    <a:lumOff val="25000"/>
                  </a:schemeClr>
                </a:solidFill>
                <a:latin typeface="+mn-lt"/>
              </a:rPr>
              <a:t> </a:t>
            </a:r>
            <a:r>
              <a:rPr lang="en-US" sz="1400" i="1" u="none" strike="noStrike" baseline="0" dirty="0" err="1">
                <a:solidFill>
                  <a:schemeClr val="tx2">
                    <a:lumMod val="75000"/>
                    <a:lumOff val="25000"/>
                  </a:schemeClr>
                </a:solidFill>
                <a:latin typeface="+mn-lt"/>
              </a:rPr>
              <a:t>Žmuk</a:t>
            </a:r>
            <a:r>
              <a:rPr lang="en-US" sz="1400" i="1" u="none" strike="noStrike" baseline="0" dirty="0">
                <a:solidFill>
                  <a:schemeClr val="tx2">
                    <a:lumMod val="75000"/>
                    <a:lumOff val="25000"/>
                  </a:schemeClr>
                </a:solidFill>
                <a:latin typeface="+mn-lt"/>
              </a:rPr>
              <a:t> B. Capabilities of statistical residual-based control charts in short-and long-term stock trading. </a:t>
            </a:r>
            <a:r>
              <a:rPr lang="en-US" sz="1400" i="1" u="none" strike="noStrike" baseline="0" dirty="0" err="1">
                <a:solidFill>
                  <a:schemeClr val="tx2">
                    <a:lumMod val="75000"/>
                    <a:lumOff val="25000"/>
                  </a:schemeClr>
                </a:solidFill>
                <a:latin typeface="+mn-lt"/>
              </a:rPr>
              <a:t>Naše</a:t>
            </a:r>
            <a:r>
              <a:rPr lang="en-US" sz="1400" i="1" u="none" strike="noStrike" baseline="0" dirty="0">
                <a:solidFill>
                  <a:schemeClr val="tx2">
                    <a:lumMod val="75000"/>
                    <a:lumOff val="25000"/>
                  </a:schemeClr>
                </a:solidFill>
                <a:latin typeface="+mn-lt"/>
              </a:rPr>
              <a:t> </a:t>
            </a:r>
            <a:r>
              <a:rPr lang="en-US" sz="1400" i="1" u="none" strike="noStrike" baseline="0" dirty="0" err="1">
                <a:solidFill>
                  <a:schemeClr val="tx2">
                    <a:lumMod val="75000"/>
                    <a:lumOff val="25000"/>
                  </a:schemeClr>
                </a:solidFill>
                <a:latin typeface="+mn-lt"/>
              </a:rPr>
              <a:t>gospodarstvo</a:t>
            </a:r>
            <a:r>
              <a:rPr lang="en-US" sz="1400" i="1" u="none" strike="noStrike" baseline="0" dirty="0">
                <a:solidFill>
                  <a:schemeClr val="tx2">
                    <a:lumMod val="75000"/>
                    <a:lumOff val="25000"/>
                  </a:schemeClr>
                </a:solidFill>
                <a:latin typeface="+mn-lt"/>
              </a:rPr>
              <a:t>/Our Economy</a:t>
            </a:r>
          </a:p>
          <a:p>
            <a:pPr algn="l"/>
            <a:r>
              <a:rPr lang="en-US" sz="1400" i="1" u="none" strike="noStrike" baseline="0" dirty="0">
                <a:solidFill>
                  <a:schemeClr val="tx2">
                    <a:lumMod val="75000"/>
                    <a:lumOff val="25000"/>
                  </a:schemeClr>
                </a:solidFill>
                <a:latin typeface="+mn-lt"/>
              </a:rPr>
              <a:t>2016;62(1):12-26.</a:t>
            </a:r>
          </a:p>
          <a:p>
            <a:pPr algn="l"/>
            <a:r>
              <a:rPr lang="en-US" sz="1400" dirty="0">
                <a:solidFill>
                  <a:schemeClr val="tx2">
                    <a:lumMod val="75000"/>
                    <a:lumOff val="25000"/>
                  </a:schemeClr>
                </a:solidFill>
                <a:latin typeface="+mn-lt"/>
                <a:hlinkClick r:id="rId5" action="ppaction://hlinksldjump"/>
              </a:rPr>
              <a:t>[11]</a:t>
            </a:r>
            <a:r>
              <a:rPr lang="en-US" sz="1400" dirty="0">
                <a:solidFill>
                  <a:schemeClr val="tx2">
                    <a:lumMod val="75000"/>
                    <a:lumOff val="25000"/>
                  </a:schemeClr>
                </a:solidFill>
                <a:latin typeface="+mn-lt"/>
              </a:rPr>
              <a:t> </a:t>
            </a:r>
            <a:r>
              <a:rPr lang="en-US" sz="1400" b="0" i="1" u="none" strike="noStrike" baseline="0" dirty="0">
                <a:solidFill>
                  <a:schemeClr val="tx2">
                    <a:lumMod val="75000"/>
                    <a:lumOff val="25000"/>
                  </a:schemeClr>
                </a:solidFill>
                <a:latin typeface="+mn-lt"/>
              </a:rPr>
              <a:t>Xin L, Philip L, Lam K. An application of CUSUM chart on financial trading. Ninth International Conference on Computational Intelligence</a:t>
            </a:r>
          </a:p>
          <a:p>
            <a:pPr algn="l"/>
            <a:r>
              <a:rPr lang="en-US" sz="1400" b="0" i="1" u="none" strike="noStrike" baseline="0" dirty="0">
                <a:solidFill>
                  <a:schemeClr val="tx2">
                    <a:lumMod val="75000"/>
                    <a:lumOff val="25000"/>
                  </a:schemeClr>
                </a:solidFill>
                <a:latin typeface="+mn-lt"/>
              </a:rPr>
              <a:t>and Security. IEEE; 2013:178-181.</a:t>
            </a:r>
          </a:p>
          <a:p>
            <a:pPr algn="l"/>
            <a:r>
              <a:rPr lang="en-US" sz="1400" dirty="0">
                <a:solidFill>
                  <a:schemeClr val="tx2">
                    <a:lumMod val="75000"/>
                    <a:lumOff val="25000"/>
                  </a:schemeClr>
                </a:solidFill>
                <a:latin typeface="+mn-lt"/>
                <a:hlinkClick r:id="rId6" action="ppaction://hlinksldjump"/>
              </a:rPr>
              <a:t>[12]</a:t>
            </a:r>
            <a:r>
              <a:rPr lang="en-US" sz="1400" i="1" dirty="0">
                <a:solidFill>
                  <a:schemeClr val="tx2">
                    <a:lumMod val="75000"/>
                    <a:lumOff val="25000"/>
                  </a:schemeClr>
                </a:solidFill>
                <a:latin typeface="+mn-lt"/>
              </a:rPr>
              <a:t> </a:t>
            </a:r>
            <a:r>
              <a:rPr lang="en-US" sz="1400" b="0" i="0" u="none" strike="noStrike" baseline="0" dirty="0">
                <a:solidFill>
                  <a:schemeClr val="tx2">
                    <a:lumMod val="75000"/>
                    <a:lumOff val="25000"/>
                  </a:schemeClr>
                </a:solidFill>
                <a:latin typeface="+mn-lt"/>
              </a:rPr>
              <a:t>Montgomery DC. </a:t>
            </a:r>
            <a:r>
              <a:rPr lang="en-US" sz="1400" b="0" i="1" u="none" strike="noStrike" baseline="0" dirty="0">
                <a:solidFill>
                  <a:schemeClr val="tx2">
                    <a:lumMod val="75000"/>
                    <a:lumOff val="25000"/>
                  </a:schemeClr>
                </a:solidFill>
                <a:latin typeface="+mn-lt"/>
              </a:rPr>
              <a:t>Introduction to Statistical Quality Control</a:t>
            </a:r>
            <a:r>
              <a:rPr lang="en-US" sz="1400" b="0" i="0" u="none" strike="noStrike" baseline="0" dirty="0">
                <a:solidFill>
                  <a:schemeClr val="tx2">
                    <a:lumMod val="75000"/>
                    <a:lumOff val="25000"/>
                  </a:schemeClr>
                </a:solidFill>
                <a:latin typeface="+mn-lt"/>
              </a:rPr>
              <a:t>. Wiley; 2007.</a:t>
            </a:r>
            <a:endParaRPr lang="en-US" sz="1400" b="0" i="1" u="none" strike="noStrike" baseline="0" dirty="0">
              <a:solidFill>
                <a:schemeClr val="tx2">
                  <a:lumMod val="75000"/>
                  <a:lumOff val="25000"/>
                </a:schemeClr>
              </a:solidFill>
              <a:latin typeface="+mn-lt"/>
            </a:endParaRPr>
          </a:p>
          <a:p>
            <a:pPr>
              <a:lnSpc>
                <a:spcPct val="120000"/>
              </a:lnSpc>
            </a:pPr>
            <a:r>
              <a:rPr lang="en-US" sz="1400" dirty="0">
                <a:solidFill>
                  <a:schemeClr val="tx2">
                    <a:lumMod val="75000"/>
                    <a:lumOff val="25000"/>
                  </a:schemeClr>
                </a:solidFill>
                <a:latin typeface="+mn-lt"/>
                <a:hlinkClick r:id="rId7" action="ppaction://hlinksldjump"/>
              </a:rPr>
              <a:t>[13]</a:t>
            </a:r>
            <a:r>
              <a:rPr lang="en-US" sz="1400" i="1" dirty="0">
                <a:latin typeface="+mn-lt"/>
              </a:rPr>
              <a:t> </a:t>
            </a:r>
            <a:r>
              <a:rPr lang="en-US" sz="1400" dirty="0">
                <a:solidFill>
                  <a:schemeClr val="tx2">
                    <a:lumMod val="75000"/>
                    <a:lumOff val="25000"/>
                  </a:schemeClr>
                </a:solidFill>
                <a:latin typeface="+mn-lt"/>
                <a:hlinkClick r:id="rId8">
                  <a:extLst>
                    <a:ext uri="{A12FA001-AC4F-418D-AE19-62706E023703}">
                      <ahyp:hlinkClr xmlns:ahyp="http://schemas.microsoft.com/office/drawing/2018/hyperlinkcolor" val="tx"/>
                    </a:ext>
                  </a:extLst>
                </a:hlinkClick>
              </a:rPr>
              <a:t>https://help.coinbase.com/en/coinbase/trading-and-funding/pricing-and-fees</a:t>
            </a:r>
            <a:r>
              <a:rPr lang="en-US" sz="1400" u="sng" dirty="0">
                <a:solidFill>
                  <a:schemeClr val="tx2">
                    <a:lumMod val="75000"/>
                    <a:lumOff val="25000"/>
                  </a:schemeClr>
                </a:solidFill>
                <a:latin typeface="+mn-lt"/>
                <a:hlinkClick r:id="rId8">
                  <a:extLst>
                    <a:ext uri="{A12FA001-AC4F-418D-AE19-62706E023703}">
                      <ahyp:hlinkClr xmlns:ahyp="http://schemas.microsoft.com/office/drawing/2018/hyperlinkcolor" val="tx"/>
                    </a:ext>
                  </a:extLst>
                </a:hlinkClick>
              </a:rPr>
              <a:t>/fees#</a:t>
            </a:r>
            <a:endParaRPr lang="en-US" sz="1400" u="sng" dirty="0">
              <a:solidFill>
                <a:schemeClr val="tx2">
                  <a:lumMod val="75000"/>
                  <a:lumOff val="25000"/>
                </a:schemeClr>
              </a:solidFill>
              <a:latin typeface="+mn-lt"/>
            </a:endParaRPr>
          </a:p>
          <a:p>
            <a:pPr>
              <a:lnSpc>
                <a:spcPct val="120000"/>
              </a:lnSpc>
            </a:pPr>
            <a:r>
              <a:rPr lang="en-US" sz="1400" dirty="0">
                <a:solidFill>
                  <a:schemeClr val="tx2">
                    <a:lumMod val="75000"/>
                    <a:lumOff val="25000"/>
                  </a:schemeClr>
                </a:solidFill>
                <a:latin typeface="+mn-lt"/>
                <a:hlinkClick r:id="rId9" action="ppaction://hlinksldjump"/>
              </a:rPr>
              <a:t>[14]</a:t>
            </a:r>
            <a:r>
              <a:rPr lang="en-US" sz="1400" dirty="0">
                <a:solidFill>
                  <a:schemeClr val="tx2">
                    <a:lumMod val="75000"/>
                    <a:lumOff val="25000"/>
                  </a:schemeClr>
                </a:solidFill>
                <a:latin typeface="+mn-lt"/>
              </a:rPr>
              <a:t> https://www.cryptocompare.com/</a:t>
            </a:r>
          </a:p>
          <a:p>
            <a:pPr>
              <a:lnSpc>
                <a:spcPct val="120000"/>
              </a:lnSpc>
            </a:pPr>
            <a:r>
              <a:rPr lang="en-US" sz="1400" dirty="0">
                <a:solidFill>
                  <a:schemeClr val="tx2">
                    <a:lumMod val="75000"/>
                    <a:lumOff val="25000"/>
                  </a:schemeClr>
                </a:solidFill>
                <a:latin typeface="+mn-lt"/>
                <a:hlinkClick r:id="rId10" action="ppaction://hlinksldjump"/>
              </a:rPr>
              <a:t>[15]</a:t>
            </a:r>
            <a:r>
              <a:rPr lang="en-US" sz="1400" dirty="0">
                <a:solidFill>
                  <a:schemeClr val="tx2">
                    <a:lumMod val="75000"/>
                    <a:lumOff val="25000"/>
                  </a:schemeClr>
                </a:solidFill>
                <a:latin typeface="+mn-lt"/>
              </a:rPr>
              <a:t> </a:t>
            </a:r>
            <a:r>
              <a:rPr lang="en-US" sz="1400" dirty="0">
                <a:solidFill>
                  <a:schemeClr val="tx2">
                    <a:lumMod val="75000"/>
                    <a:lumOff val="25000"/>
                  </a:schemeClr>
                </a:solidFill>
                <a:latin typeface="+mn-lt"/>
                <a:hlinkClick r:id="rId11">
                  <a:extLst>
                    <a:ext uri="{A12FA001-AC4F-418D-AE19-62706E023703}">
                      <ahyp:hlinkClr xmlns:ahyp="http://schemas.microsoft.com/office/drawing/2018/hyperlinkcolor" val="tx"/>
                    </a:ext>
                  </a:extLst>
                </a:hlinkClick>
              </a:rPr>
              <a:t>https://help.coinbase.com/en/pro/trading-and-funding/trading-rules-and-fees/fees</a:t>
            </a:r>
            <a:endParaRPr lang="en-US" sz="1400" dirty="0">
              <a:solidFill>
                <a:schemeClr val="tx2">
                  <a:lumMod val="75000"/>
                  <a:lumOff val="25000"/>
                </a:schemeClr>
              </a:solidFill>
              <a:latin typeface="+mn-lt"/>
            </a:endParaRPr>
          </a:p>
        </p:txBody>
      </p:sp>
      <p:sp>
        <p:nvSpPr>
          <p:cNvPr id="13" name="TextBox 12">
            <a:extLst>
              <a:ext uri="{FF2B5EF4-FFF2-40B4-BE49-F238E27FC236}">
                <a16:creationId xmlns:a16="http://schemas.microsoft.com/office/drawing/2014/main" id="{A220DF24-427E-4379-8FD1-E28A48834311}"/>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33/34</a:t>
            </a:r>
            <a:endParaRPr lang="en-US" sz="1200" dirty="0">
              <a:latin typeface="+mn-lt"/>
            </a:endParaRPr>
          </a:p>
        </p:txBody>
      </p:sp>
    </p:spTree>
    <p:extLst>
      <p:ext uri="{BB962C8B-B14F-4D97-AF65-F5344CB8AC3E}">
        <p14:creationId xmlns:p14="http://schemas.microsoft.com/office/powerpoint/2010/main" val="170911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336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CFDEC-42C0-493C-A3A5-BB7727DD0564}"/>
              </a:ext>
            </a:extLst>
          </p:cNvPr>
          <p:cNvSpPr>
            <a:spLocks noGrp="1"/>
          </p:cNvSpPr>
          <p:nvPr>
            <p:ph idx="10"/>
          </p:nvPr>
        </p:nvSpPr>
        <p:spPr>
          <a:xfrm>
            <a:off x="264368" y="904875"/>
            <a:ext cx="8524032" cy="438150"/>
          </a:xfrm>
        </p:spPr>
        <p:txBody>
          <a:bodyPr/>
          <a:lstStyle/>
          <a:p>
            <a:pPr marL="0" indent="0">
              <a:buNone/>
            </a:pPr>
            <a:r>
              <a:rPr lang="en-US" sz="1800" dirty="0">
                <a:solidFill>
                  <a:schemeClr val="tx1"/>
                </a:solidFill>
                <a:latin typeface="+mn-lt"/>
              </a:rPr>
              <a:t>From this slide, we can see some results for the second k and h strategy (median strategy):</a:t>
            </a:r>
          </a:p>
          <a:p>
            <a:pPr marL="0" indent="0">
              <a:buNone/>
            </a:pPr>
            <a:endParaRPr lang="en-US" sz="1800" dirty="0">
              <a:solidFill>
                <a:schemeClr val="tx1"/>
              </a:solidFill>
              <a:latin typeface="+mn-lt"/>
            </a:endParaRPr>
          </a:p>
        </p:txBody>
      </p:sp>
      <p:pic>
        <p:nvPicPr>
          <p:cNvPr id="5" name="Picture 4">
            <a:extLst>
              <a:ext uri="{FF2B5EF4-FFF2-40B4-BE49-F238E27FC236}">
                <a16:creationId xmlns:a16="http://schemas.microsoft.com/office/drawing/2014/main" id="{0A852C82-2E3A-45ED-A547-A39C0BE210DC}"/>
              </a:ext>
            </a:extLst>
          </p:cNvPr>
          <p:cNvPicPr>
            <a:picLocks noChangeAspect="1"/>
          </p:cNvPicPr>
          <p:nvPr/>
        </p:nvPicPr>
        <p:blipFill>
          <a:blip r:embed="rId2"/>
          <a:stretch>
            <a:fillRect/>
          </a:stretch>
        </p:blipFill>
        <p:spPr>
          <a:xfrm>
            <a:off x="327868" y="1473200"/>
            <a:ext cx="8273712" cy="3460750"/>
          </a:xfrm>
          <a:prstGeom prst="rect">
            <a:avLst/>
          </a:prstGeom>
        </p:spPr>
      </p:pic>
      <p:sp>
        <p:nvSpPr>
          <p:cNvPr id="6" name="TextBox 5">
            <a:extLst>
              <a:ext uri="{FF2B5EF4-FFF2-40B4-BE49-F238E27FC236}">
                <a16:creationId xmlns:a16="http://schemas.microsoft.com/office/drawing/2014/main" id="{65433F94-DA81-4BEA-A6E4-E3D9A37B4CD9}"/>
              </a:ext>
            </a:extLst>
          </p:cNvPr>
          <p:cNvSpPr txBox="1"/>
          <p:nvPr/>
        </p:nvSpPr>
        <p:spPr>
          <a:xfrm>
            <a:off x="177800" y="5194300"/>
            <a:ext cx="8909050" cy="584775"/>
          </a:xfrm>
          <a:prstGeom prst="rect">
            <a:avLst/>
          </a:prstGeom>
          <a:noFill/>
        </p:spPr>
        <p:txBody>
          <a:bodyPr wrap="square" rtlCol="0">
            <a:spAutoFit/>
          </a:bodyPr>
          <a:lstStyle/>
          <a:p>
            <a:pPr algn="ctr"/>
            <a:r>
              <a:rPr lang="en-US" sz="1600" dirty="0">
                <a:latin typeface="+mn-lt"/>
              </a:rPr>
              <a:t>As can be seen, Benchmark outperformed our discussed methods in terms of Sharpe and </a:t>
            </a:r>
            <a:r>
              <a:rPr lang="en-US" sz="1600" dirty="0" err="1">
                <a:latin typeface="+mn-lt"/>
              </a:rPr>
              <a:t>Sortino</a:t>
            </a:r>
            <a:r>
              <a:rPr lang="en-US" sz="1600" dirty="0">
                <a:latin typeface="+mn-lt"/>
              </a:rPr>
              <a:t> Ratio </a:t>
            </a:r>
            <a:r>
              <a:rPr lang="en-US" sz="1600" dirty="0" err="1">
                <a:latin typeface="+mn-lt"/>
              </a:rPr>
              <a:t>fr</a:t>
            </a:r>
            <a:r>
              <a:rPr lang="en-US" sz="1600" dirty="0">
                <a:latin typeface="+mn-lt"/>
              </a:rPr>
              <a:t> this strategy.</a:t>
            </a:r>
          </a:p>
        </p:txBody>
      </p:sp>
    </p:spTree>
    <p:extLst>
      <p:ext uri="{BB962C8B-B14F-4D97-AF65-F5344CB8AC3E}">
        <p14:creationId xmlns:p14="http://schemas.microsoft.com/office/powerpoint/2010/main" val="1272873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7E2768-746D-4D88-9241-3B3C31591C7D}"/>
              </a:ext>
            </a:extLst>
          </p:cNvPr>
          <p:cNvPicPr>
            <a:picLocks noChangeAspect="1"/>
          </p:cNvPicPr>
          <p:nvPr/>
        </p:nvPicPr>
        <p:blipFill>
          <a:blip r:embed="rId2"/>
          <a:stretch>
            <a:fillRect/>
          </a:stretch>
        </p:blipFill>
        <p:spPr>
          <a:xfrm>
            <a:off x="3421422" y="635000"/>
            <a:ext cx="5647492" cy="3092450"/>
          </a:xfrm>
          <a:prstGeom prst="rect">
            <a:avLst/>
          </a:prstGeom>
        </p:spPr>
      </p:pic>
      <p:pic>
        <p:nvPicPr>
          <p:cNvPr id="7" name="Picture 6">
            <a:extLst>
              <a:ext uri="{FF2B5EF4-FFF2-40B4-BE49-F238E27FC236}">
                <a16:creationId xmlns:a16="http://schemas.microsoft.com/office/drawing/2014/main" id="{DCDBFB34-87B2-4BE0-8A59-CE4232253D84}"/>
              </a:ext>
            </a:extLst>
          </p:cNvPr>
          <p:cNvPicPr>
            <a:picLocks noChangeAspect="1"/>
          </p:cNvPicPr>
          <p:nvPr/>
        </p:nvPicPr>
        <p:blipFill>
          <a:blip r:embed="rId3"/>
          <a:stretch>
            <a:fillRect/>
          </a:stretch>
        </p:blipFill>
        <p:spPr>
          <a:xfrm>
            <a:off x="3530601" y="3720413"/>
            <a:ext cx="5538314" cy="3082069"/>
          </a:xfrm>
          <a:prstGeom prst="rect">
            <a:avLst/>
          </a:prstGeom>
        </p:spPr>
      </p:pic>
      <p:sp>
        <p:nvSpPr>
          <p:cNvPr id="10" name="TextBox 9">
            <a:extLst>
              <a:ext uri="{FF2B5EF4-FFF2-40B4-BE49-F238E27FC236}">
                <a16:creationId xmlns:a16="http://schemas.microsoft.com/office/drawing/2014/main" id="{0E2B1E16-32DE-4776-B182-61C68FB4ADAF}"/>
              </a:ext>
            </a:extLst>
          </p:cNvPr>
          <p:cNvSpPr txBox="1"/>
          <p:nvPr/>
        </p:nvSpPr>
        <p:spPr>
          <a:xfrm>
            <a:off x="488202" y="980896"/>
            <a:ext cx="2952750" cy="1200329"/>
          </a:xfrm>
          <a:prstGeom prst="rect">
            <a:avLst/>
          </a:prstGeom>
          <a:noFill/>
        </p:spPr>
        <p:txBody>
          <a:bodyPr wrap="square">
            <a:spAutoFit/>
          </a:bodyPr>
          <a:lstStyle/>
          <a:p>
            <a:r>
              <a:rPr lang="en-US" b="1" dirty="0">
                <a:latin typeface="+mn-lt"/>
              </a:rPr>
              <a:t>CUSUM Method</a:t>
            </a:r>
          </a:p>
          <a:p>
            <a:r>
              <a:rPr lang="en-US" b="1" dirty="0">
                <a:latin typeface="+mn-lt"/>
              </a:rPr>
              <a:t>Based on Residuals feature</a:t>
            </a:r>
          </a:p>
          <a:p>
            <a:r>
              <a:rPr lang="en-US" b="1" dirty="0">
                <a:latin typeface="+mn-lt"/>
              </a:rPr>
              <a:t>(Residual Based CUSUM)</a:t>
            </a:r>
          </a:p>
          <a:p>
            <a:r>
              <a:rPr lang="en-US" b="1" dirty="0">
                <a:latin typeface="+mn-lt"/>
              </a:rPr>
              <a:t>Montgomery model</a:t>
            </a:r>
          </a:p>
        </p:txBody>
      </p:sp>
      <p:pic>
        <p:nvPicPr>
          <p:cNvPr id="12" name="Picture 11">
            <a:extLst>
              <a:ext uri="{FF2B5EF4-FFF2-40B4-BE49-F238E27FC236}">
                <a16:creationId xmlns:a16="http://schemas.microsoft.com/office/drawing/2014/main" id="{61B8A76A-B50A-47A1-9630-E1F6F9C0891E}"/>
              </a:ext>
            </a:extLst>
          </p:cNvPr>
          <p:cNvPicPr>
            <a:picLocks noChangeAspect="1"/>
          </p:cNvPicPr>
          <p:nvPr/>
        </p:nvPicPr>
        <p:blipFill>
          <a:blip r:embed="rId4"/>
          <a:stretch>
            <a:fillRect/>
          </a:stretch>
        </p:blipFill>
        <p:spPr>
          <a:xfrm>
            <a:off x="545351" y="2592024"/>
            <a:ext cx="1919087" cy="1432652"/>
          </a:xfrm>
          <a:prstGeom prst="rect">
            <a:avLst/>
          </a:prstGeom>
        </p:spPr>
      </p:pic>
      <p:sp>
        <p:nvSpPr>
          <p:cNvPr id="13" name="TextBox 12">
            <a:extLst>
              <a:ext uri="{FF2B5EF4-FFF2-40B4-BE49-F238E27FC236}">
                <a16:creationId xmlns:a16="http://schemas.microsoft.com/office/drawing/2014/main" id="{DB293659-A31F-4B63-B26A-256135F8AC1B}"/>
              </a:ext>
            </a:extLst>
          </p:cNvPr>
          <p:cNvSpPr txBox="1"/>
          <p:nvPr/>
        </p:nvSpPr>
        <p:spPr>
          <a:xfrm>
            <a:off x="240871" y="4320580"/>
            <a:ext cx="2528048" cy="2308324"/>
          </a:xfrm>
          <a:prstGeom prst="rect">
            <a:avLst/>
          </a:prstGeom>
          <a:noFill/>
        </p:spPr>
        <p:txBody>
          <a:bodyPr wrap="square" rtlCol="0">
            <a:spAutoFit/>
          </a:bodyPr>
          <a:lstStyle/>
          <a:p>
            <a:pPr algn="ctr"/>
            <a:r>
              <a:rPr lang="en-US" sz="1600" dirty="0">
                <a:latin typeface="+mn-lt"/>
              </a:rPr>
              <a:t>If we compare this model for these two k and h strategies, we can see that we had better results for the previous strategy of k and h </a:t>
            </a:r>
            <a:r>
              <a:rPr lang="en-US" sz="1600" dirty="0">
                <a:latin typeface="+mn-lt"/>
                <a:hlinkClick r:id="rId5" action="ppaction://hlinksldjump"/>
              </a:rPr>
              <a:t>(slide 23)</a:t>
            </a:r>
            <a:r>
              <a:rPr lang="en-US" sz="1600" dirty="0">
                <a:latin typeface="+mn-lt"/>
              </a:rPr>
              <a:t>.</a:t>
            </a:r>
          </a:p>
          <a:p>
            <a:pPr algn="ctr"/>
            <a:r>
              <a:rPr lang="en-US" sz="1600" dirty="0">
                <a:latin typeface="+mn-lt"/>
              </a:rPr>
              <a:t>It is because we are doing less transactions and hence, we are losing less money. </a:t>
            </a:r>
          </a:p>
        </p:txBody>
      </p:sp>
    </p:spTree>
    <p:extLst>
      <p:ext uri="{BB962C8B-B14F-4D97-AF65-F5344CB8AC3E}">
        <p14:creationId xmlns:p14="http://schemas.microsoft.com/office/powerpoint/2010/main" val="622418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06503"/>
            <a:ext cx="8904524" cy="3796168"/>
          </a:xfrm>
        </p:spPr>
        <p:txBody>
          <a:bodyPr/>
          <a:lstStyle/>
          <a:p>
            <a:pPr marL="342900" indent="-342900">
              <a:buFont typeface="Wingdings" panose="05000000000000000000" pitchFamily="2" charset="2"/>
              <a:buChar char="v"/>
            </a:pPr>
            <a:r>
              <a:rPr lang="en-US" sz="2000" dirty="0">
                <a:solidFill>
                  <a:schemeClr val="tx1"/>
                </a:solidFill>
                <a:latin typeface="+mn-lt"/>
              </a:rPr>
              <a:t>Motivation for Cryptocurrency: </a:t>
            </a:r>
            <a:br>
              <a:rPr lang="en-US" sz="2000" dirty="0">
                <a:solidFill>
                  <a:schemeClr val="tx1"/>
                </a:solidFill>
                <a:latin typeface="+mn-lt"/>
              </a:rPr>
            </a:br>
            <a:r>
              <a:rPr lang="en-US" sz="1600" dirty="0">
                <a:solidFill>
                  <a:schemeClr val="tx1"/>
                </a:solidFill>
                <a:latin typeface="+mn-lt"/>
              </a:rPr>
              <a:t>Basically,</a:t>
            </a:r>
            <a:r>
              <a:rPr lang="en-US" sz="2000" dirty="0">
                <a:solidFill>
                  <a:schemeClr val="tx1"/>
                </a:solidFill>
                <a:latin typeface="+mn-lt"/>
              </a:rPr>
              <a:t> </a:t>
            </a:r>
            <a:r>
              <a:rPr lang="en-US" sz="1600" b="0" i="0" dirty="0">
                <a:solidFill>
                  <a:srgbClr val="111111"/>
                </a:solidFill>
                <a:effectLst/>
                <a:latin typeface="+mn-lt"/>
              </a:rPr>
              <a:t>a cryptocurrency is a digital or </a:t>
            </a:r>
            <a:r>
              <a:rPr lang="en-US" sz="1600" b="0" i="0" dirty="0">
                <a:solidFill>
                  <a:schemeClr val="tx1"/>
                </a:solidFill>
                <a:effectLst/>
                <a:latin typeface="+mn-lt"/>
              </a:rPr>
              <a:t>virtual currency </a:t>
            </a:r>
            <a:r>
              <a:rPr lang="en-US" sz="1600" b="0" i="0" dirty="0">
                <a:solidFill>
                  <a:srgbClr val="111111"/>
                </a:solidFill>
                <a:effectLst/>
                <a:latin typeface="+mn-lt"/>
                <a:hlinkClick r:id="rId3" action="ppaction://hlinksldjump"/>
              </a:rPr>
              <a:t>[1]</a:t>
            </a:r>
            <a:r>
              <a:rPr lang="en-US" sz="1600" b="0" i="0" dirty="0">
                <a:solidFill>
                  <a:srgbClr val="111111"/>
                </a:solidFill>
                <a:effectLst/>
                <a:latin typeface="+mn-lt"/>
              </a:rPr>
              <a:t> that is secured by cryptography, which makes it nearly impossible to counterfeit or double-spend. Many cryptocurrencies are decentralized networks based on </a:t>
            </a:r>
            <a:r>
              <a:rPr lang="en-US" sz="1600" b="0" i="0" dirty="0">
                <a:solidFill>
                  <a:schemeClr val="tx1"/>
                </a:solidFill>
                <a:effectLst/>
                <a:latin typeface="+mn-lt"/>
              </a:rPr>
              <a:t>blockchain</a:t>
            </a:r>
            <a:r>
              <a:rPr lang="en-US" sz="1600" b="0" i="0" dirty="0">
                <a:solidFill>
                  <a:srgbClr val="111111"/>
                </a:solidFill>
                <a:effectLst/>
                <a:latin typeface="+mn-lt"/>
              </a:rPr>
              <a:t> </a:t>
            </a:r>
            <a:r>
              <a:rPr lang="en-US" sz="1600" b="0" i="0" dirty="0">
                <a:solidFill>
                  <a:srgbClr val="111111"/>
                </a:solidFill>
                <a:effectLst/>
                <a:latin typeface="+mn-lt"/>
                <a:hlinkClick r:id="rId3" action="ppaction://hlinksldjump"/>
              </a:rPr>
              <a:t>[2]</a:t>
            </a:r>
            <a:r>
              <a:rPr lang="en-US" sz="1600" b="0" i="0" dirty="0">
                <a:solidFill>
                  <a:srgbClr val="111111"/>
                </a:solidFill>
                <a:effectLst/>
                <a:latin typeface="+mn-lt"/>
              </a:rPr>
              <a:t> technology—a distributed ledger enforced by a disparate network of computers. A defining feature of cryptocurrencies is that they are generally not issued by any central authority, rendering them theoretically immune to government interference or manipulation </a:t>
            </a:r>
            <a:r>
              <a:rPr lang="en-US" sz="1600" b="0" i="0" dirty="0">
                <a:solidFill>
                  <a:srgbClr val="111111"/>
                </a:solidFill>
                <a:effectLst/>
                <a:latin typeface="+mn-lt"/>
                <a:hlinkClick r:id="rId3" action="ppaction://hlinksldjump"/>
              </a:rPr>
              <a:t>[3]</a:t>
            </a:r>
            <a:r>
              <a:rPr lang="en-US" sz="1600" b="0" i="0" dirty="0">
                <a:solidFill>
                  <a:srgbClr val="111111"/>
                </a:solidFill>
                <a:effectLst/>
                <a:latin typeface="+mn-lt"/>
              </a:rPr>
              <a:t>.</a:t>
            </a:r>
            <a:br>
              <a:rPr lang="en-US" sz="1600" dirty="0">
                <a:solidFill>
                  <a:schemeClr val="tx1"/>
                </a:solidFill>
                <a:latin typeface="+mn-lt"/>
              </a:rPr>
            </a:br>
            <a:r>
              <a:rPr lang="en-US" sz="1600" dirty="0">
                <a:solidFill>
                  <a:schemeClr val="tx1"/>
                </a:solidFill>
                <a:latin typeface="+mn-lt"/>
              </a:rPr>
              <a:t>As we all know, Cryptocurrency is one of the most controversial topics nowadays and we want to see if we can use the control charts to make money/profit in this hot market. </a:t>
            </a:r>
          </a:p>
        </p:txBody>
      </p:sp>
      <p:sp>
        <p:nvSpPr>
          <p:cNvPr id="3" name="TextBox 2">
            <a:extLst>
              <a:ext uri="{FF2B5EF4-FFF2-40B4-BE49-F238E27FC236}">
                <a16:creationId xmlns:a16="http://schemas.microsoft.com/office/drawing/2014/main" id="{43AFF80A-D7B0-43B4-B3EB-D0FE0FD5C118}"/>
              </a:ext>
            </a:extLst>
          </p:cNvPr>
          <p:cNvSpPr txBox="1"/>
          <p:nvPr/>
        </p:nvSpPr>
        <p:spPr>
          <a:xfrm>
            <a:off x="3538774" y="621728"/>
            <a:ext cx="2228850" cy="584775"/>
          </a:xfrm>
          <a:prstGeom prst="rect">
            <a:avLst/>
          </a:prstGeom>
          <a:noFill/>
        </p:spPr>
        <p:txBody>
          <a:bodyPr wrap="square" rtlCol="0">
            <a:spAutoFit/>
          </a:bodyPr>
          <a:lstStyle/>
          <a:p>
            <a:r>
              <a:rPr lang="en-US" sz="3200" b="1" dirty="0">
                <a:latin typeface="+mn-lt"/>
              </a:rPr>
              <a:t>Motivation</a:t>
            </a:r>
          </a:p>
        </p:txBody>
      </p:sp>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98916" y="978733"/>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a:off x="0" y="978733"/>
            <a:ext cx="32756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EEED5CE-2431-4D58-AC1D-02EE31EABBE7}"/>
              </a:ext>
            </a:extLst>
          </p:cNvPr>
          <p:cNvSpPr txBox="1"/>
          <p:nvPr/>
        </p:nvSpPr>
        <p:spPr>
          <a:xfrm>
            <a:off x="152400" y="5229415"/>
            <a:ext cx="8904524" cy="1322285"/>
          </a:xfrm>
          <a:prstGeom prst="rect">
            <a:avLst/>
          </a:prstGeom>
          <a:noFill/>
        </p:spPr>
        <p:txBody>
          <a:bodyPr wrap="square">
            <a:spAutoFit/>
          </a:bodyPr>
          <a:lstStyle/>
          <a:p>
            <a:pPr marL="342900" indent="-342900" rtl="0" fontAlgn="base">
              <a:lnSpc>
                <a:spcPct val="120000"/>
              </a:lnSpc>
              <a:spcAft>
                <a:spcPts val="600"/>
              </a:spcAft>
              <a:buFont typeface="Wingdings" panose="05000000000000000000" pitchFamily="2" charset="2"/>
              <a:buChar char="v"/>
            </a:pPr>
            <a:r>
              <a:rPr lang="en-US" sz="2000" dirty="0">
                <a:solidFill>
                  <a:schemeClr val="tx1"/>
                </a:solidFill>
                <a:latin typeface="+mn-lt"/>
              </a:rPr>
              <a:t>Motivation for Risk-Adjusted CUSUM: </a:t>
            </a:r>
            <a:br>
              <a:rPr lang="en-US" sz="2000" dirty="0">
                <a:solidFill>
                  <a:schemeClr val="tx1"/>
                </a:solidFill>
                <a:latin typeface="+mn-lt"/>
              </a:rPr>
            </a:br>
            <a:r>
              <a:rPr lang="en-US" sz="1600" dirty="0">
                <a:latin typeface="+mn-lt"/>
              </a:rPr>
              <a:t>By applying </a:t>
            </a:r>
            <a:r>
              <a:rPr lang="en-US" sz="1600" b="0" i="0" dirty="0">
                <a:solidFill>
                  <a:srgbClr val="000000"/>
                </a:solidFill>
                <a:effectLst/>
                <a:latin typeface="+mn-lt"/>
              </a:rPr>
              <a:t>risk-adjusted monitoring method, we try to reveal factors that affect the stock price which is exclusive to the company instead of the whole industry</a:t>
            </a:r>
            <a:r>
              <a:rPr lang="en-US" sz="1600" dirty="0">
                <a:solidFill>
                  <a:srgbClr val="000000"/>
                </a:solidFill>
                <a:latin typeface="+mn-lt"/>
              </a:rPr>
              <a:t>, which for sure is b</a:t>
            </a:r>
            <a:r>
              <a:rPr lang="en-US" sz="1600" b="0" i="0" dirty="0">
                <a:solidFill>
                  <a:srgbClr val="000000"/>
                </a:solidFill>
                <a:effectLst/>
                <a:latin typeface="+mn-lt"/>
              </a:rPr>
              <a:t>etter than the fundamental analysis </a:t>
            </a:r>
          </a:p>
        </p:txBody>
      </p:sp>
      <p:pic>
        <p:nvPicPr>
          <p:cNvPr id="11" name="Picture 2">
            <a:extLst>
              <a:ext uri="{FF2B5EF4-FFF2-40B4-BE49-F238E27FC236}">
                <a16:creationId xmlns:a16="http://schemas.microsoft.com/office/drawing/2014/main" id="{A2FD5E12-831B-4CCB-B7BC-0319557D4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2707" y="3552247"/>
            <a:ext cx="2011425" cy="13720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indoor&#10;&#10;Description automatically generated">
            <a:extLst>
              <a:ext uri="{FF2B5EF4-FFF2-40B4-BE49-F238E27FC236}">
                <a16:creationId xmlns:a16="http://schemas.microsoft.com/office/drawing/2014/main" id="{E6E32F53-2780-48B1-A06A-28E688E77FC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18642" y="3473908"/>
            <a:ext cx="2038350" cy="1528763"/>
          </a:xfrm>
          <a:prstGeom prst="rect">
            <a:avLst/>
          </a:prstGeom>
        </p:spPr>
      </p:pic>
      <p:pic>
        <p:nvPicPr>
          <p:cNvPr id="13" name="Picture 12" descr="A pile of coins&#10;&#10;Description automatically generated with medium confidence">
            <a:extLst>
              <a:ext uri="{FF2B5EF4-FFF2-40B4-BE49-F238E27FC236}">
                <a16:creationId xmlns:a16="http://schemas.microsoft.com/office/drawing/2014/main" id="{556FC92E-4F1E-44FE-809B-E5B6BC8C430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239847" y="3459629"/>
            <a:ext cx="2654679" cy="1769786"/>
          </a:xfrm>
          <a:prstGeom prst="rect">
            <a:avLst/>
          </a:prstGeom>
        </p:spPr>
      </p:pic>
      <p:sp>
        <p:nvSpPr>
          <p:cNvPr id="16" name="TextBox 15">
            <a:extLst>
              <a:ext uri="{FF2B5EF4-FFF2-40B4-BE49-F238E27FC236}">
                <a16:creationId xmlns:a16="http://schemas.microsoft.com/office/drawing/2014/main" id="{13D16922-BE36-4D4A-B343-A06CE6D20F6E}"/>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4/34</a:t>
            </a:r>
            <a:endParaRPr lang="en-US" sz="1200" dirty="0">
              <a:latin typeface="+mn-lt"/>
            </a:endParaRPr>
          </a:p>
        </p:txBody>
      </p:sp>
    </p:spTree>
    <p:extLst>
      <p:ext uri="{BB962C8B-B14F-4D97-AF65-F5344CB8AC3E}">
        <p14:creationId xmlns:p14="http://schemas.microsoft.com/office/powerpoint/2010/main" val="753007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1326859"/>
            <a:ext cx="7903050" cy="3511677"/>
          </a:xfrm>
        </p:spPr>
        <p:txBody>
          <a:bodyPr/>
          <a:lstStyle/>
          <a:p>
            <a:br>
              <a:rPr lang="en-US" sz="2000"/>
            </a:br>
            <a:br>
              <a:rPr lang="en-US"/>
            </a:br>
            <a:endParaRPr lang="en-US"/>
          </a:p>
        </p:txBody>
      </p:sp>
      <p:sp>
        <p:nvSpPr>
          <p:cNvPr id="3" name="TextBox 2">
            <a:extLst>
              <a:ext uri="{FF2B5EF4-FFF2-40B4-BE49-F238E27FC236}">
                <a16:creationId xmlns:a16="http://schemas.microsoft.com/office/drawing/2014/main" id="{43AFF80A-D7B0-43B4-B3EB-D0FE0FD5C118}"/>
              </a:ext>
            </a:extLst>
          </p:cNvPr>
          <p:cNvSpPr txBox="1"/>
          <p:nvPr/>
        </p:nvSpPr>
        <p:spPr>
          <a:xfrm>
            <a:off x="3434541" y="499988"/>
            <a:ext cx="2265867" cy="646331"/>
          </a:xfrm>
          <a:prstGeom prst="rect">
            <a:avLst/>
          </a:prstGeom>
          <a:noFill/>
        </p:spPr>
        <p:txBody>
          <a:bodyPr wrap="square" rtlCol="0">
            <a:spAutoFit/>
          </a:bodyPr>
          <a:lstStyle/>
          <a:p>
            <a:r>
              <a:rPr lang="en-US" sz="3600" b="1">
                <a:latin typeface="+mn-lt"/>
              </a:rPr>
              <a:t>Literature</a:t>
            </a:r>
          </a:p>
        </p:txBody>
      </p:sp>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98916" y="851246"/>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flipV="1">
            <a:off x="0" y="851246"/>
            <a:ext cx="3232150" cy="404"/>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85A17076-528F-42F0-BB4E-66816A9BEB62}"/>
              </a:ext>
            </a:extLst>
          </p:cNvPr>
          <p:cNvGraphicFramePr>
            <a:graphicFrameLocks noGrp="1"/>
          </p:cNvGraphicFramePr>
          <p:nvPr>
            <p:extLst>
              <p:ext uri="{D42A27DB-BD31-4B8C-83A1-F6EECF244321}">
                <p14:modId xmlns:p14="http://schemas.microsoft.com/office/powerpoint/2010/main" val="330615688"/>
              </p:ext>
            </p:extLst>
          </p:nvPr>
        </p:nvGraphicFramePr>
        <p:xfrm>
          <a:off x="128825" y="1206499"/>
          <a:ext cx="8877300" cy="5308642"/>
        </p:xfrm>
        <a:graphic>
          <a:graphicData uri="http://schemas.openxmlformats.org/drawingml/2006/table">
            <a:tbl>
              <a:tblPr firstRow="1" firstCol="1" bandRow="1">
                <a:tableStyleId>{5C22544A-7EE6-4342-B048-85BDC9FD1C3A}</a:tableStyleId>
              </a:tblPr>
              <a:tblGrid>
                <a:gridCol w="2177495">
                  <a:extLst>
                    <a:ext uri="{9D8B030D-6E8A-4147-A177-3AD203B41FA5}">
                      <a16:colId xmlns:a16="http://schemas.microsoft.com/office/drawing/2014/main" val="2412050348"/>
                    </a:ext>
                  </a:extLst>
                </a:gridCol>
                <a:gridCol w="2297430">
                  <a:extLst>
                    <a:ext uri="{9D8B030D-6E8A-4147-A177-3AD203B41FA5}">
                      <a16:colId xmlns:a16="http://schemas.microsoft.com/office/drawing/2014/main" val="3219445676"/>
                    </a:ext>
                  </a:extLst>
                </a:gridCol>
                <a:gridCol w="2254911">
                  <a:extLst>
                    <a:ext uri="{9D8B030D-6E8A-4147-A177-3AD203B41FA5}">
                      <a16:colId xmlns:a16="http://schemas.microsoft.com/office/drawing/2014/main" val="1029765232"/>
                    </a:ext>
                  </a:extLst>
                </a:gridCol>
                <a:gridCol w="2147464">
                  <a:extLst>
                    <a:ext uri="{9D8B030D-6E8A-4147-A177-3AD203B41FA5}">
                      <a16:colId xmlns:a16="http://schemas.microsoft.com/office/drawing/2014/main" val="2923281152"/>
                    </a:ext>
                  </a:extLst>
                </a:gridCol>
              </a:tblGrid>
              <a:tr h="408952">
                <a:tc>
                  <a:txBody>
                    <a:bodyPr/>
                    <a:lstStyle/>
                    <a:p>
                      <a:pPr algn="ctr" rtl="0" fontAlgn="base"/>
                      <a:r>
                        <a:rPr lang="en-US" sz="1400" b="1" i="0">
                          <a:effectLst/>
                          <a:latin typeface="Times New Roman" panose="02020603050405020304" pitchFamily="18" charset="0"/>
                        </a:rPr>
                        <a:t>Paper</a:t>
                      </a:r>
                      <a:r>
                        <a:rPr lang="en-US" sz="1400" b="0" i="0">
                          <a:effectLst/>
                          <a:latin typeface="Times New Roman" panose="02020603050405020304" pitchFamily="18" charset="0"/>
                        </a:rPr>
                        <a:t> </a:t>
                      </a:r>
                      <a:endParaRPr lang="en-US" sz="2400" b="0" i="0">
                        <a:effectLst/>
                      </a:endParaRPr>
                    </a:p>
                  </a:txBody>
                  <a:tcPr anchor="ctr"/>
                </a:tc>
                <a:tc>
                  <a:txBody>
                    <a:bodyPr/>
                    <a:lstStyle/>
                    <a:p>
                      <a:pPr algn="ctr" rtl="0" fontAlgn="base"/>
                      <a:r>
                        <a:rPr lang="en-US" sz="1400" b="1" i="0" dirty="0">
                          <a:effectLst/>
                          <a:latin typeface="Times New Roman" panose="02020603050405020304" pitchFamily="18" charset="0"/>
                        </a:rPr>
                        <a:t>Main Focus/Idea/Methods</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a:effectLst/>
                          <a:latin typeface="Times New Roman" panose="02020603050405020304" pitchFamily="18" charset="0"/>
                        </a:rPr>
                        <a:t>Connections/Differences</a:t>
                      </a:r>
                      <a:r>
                        <a:rPr lang="en-US" sz="1400" b="0" i="0">
                          <a:effectLst/>
                          <a:latin typeface="Times New Roman" panose="02020603050405020304" pitchFamily="18" charset="0"/>
                        </a:rPr>
                        <a:t> </a:t>
                      </a:r>
                      <a:endParaRPr lang="en-US" sz="2400" b="0" i="0">
                        <a:effectLst/>
                      </a:endParaRPr>
                    </a:p>
                  </a:txBody>
                  <a:tcPr anchor="ctr"/>
                </a:tc>
                <a:tc>
                  <a:txBody>
                    <a:bodyPr/>
                    <a:lstStyle/>
                    <a:p>
                      <a:pPr algn="ctr" rtl="0" fontAlgn="base"/>
                      <a:r>
                        <a:rPr lang="en-US" sz="1400" b="1" i="0">
                          <a:effectLst/>
                          <a:latin typeface="Times New Roman" panose="02020603050405020304" pitchFamily="18" charset="0"/>
                        </a:rPr>
                        <a:t>Comments</a:t>
                      </a:r>
                      <a:r>
                        <a:rPr lang="en-US" sz="1400" b="0" i="0">
                          <a:effectLst/>
                          <a:latin typeface="Times New Roman" panose="02020603050405020304" pitchFamily="18" charset="0"/>
                        </a:rPr>
                        <a:t> </a:t>
                      </a:r>
                      <a:endParaRPr lang="en-US" sz="2400" b="0" i="0">
                        <a:effectLst/>
                      </a:endParaRPr>
                    </a:p>
                  </a:txBody>
                  <a:tcPr anchor="ctr"/>
                </a:tc>
                <a:extLst>
                  <a:ext uri="{0D108BD9-81ED-4DB2-BD59-A6C34878D82A}">
                    <a16:rowId xmlns:a16="http://schemas.microsoft.com/office/drawing/2014/main" val="578023948"/>
                  </a:ext>
                </a:extLst>
              </a:tr>
              <a:tr h="1185398">
                <a:tc>
                  <a:txBody>
                    <a:bodyPr/>
                    <a:lstStyle/>
                    <a:p>
                      <a:pPr algn="ctr" rtl="0" fontAlgn="base"/>
                      <a:r>
                        <a:rPr lang="en-US" sz="1200" b="0" i="0" u="none" dirty="0">
                          <a:solidFill>
                            <a:schemeClr val="bg1"/>
                          </a:solidFill>
                          <a:effectLst/>
                          <a:latin typeface="+mn-lt"/>
                          <a:hlinkClick r:id="rId2" action="ppaction://hlinksldjump">
                            <a:extLst>
                              <a:ext uri="{A12FA001-AC4F-418D-AE19-62706E023703}">
                                <ahyp:hlinkClr xmlns:ahyp="http://schemas.microsoft.com/office/drawing/2018/hyperlinkcolor" val="tx"/>
                              </a:ext>
                            </a:extLst>
                          </a:hlinkClick>
                        </a:rPr>
                        <a:t>[4].</a:t>
                      </a:r>
                      <a:r>
                        <a:rPr lang="en-US" sz="1200" b="1" i="0" u="none" dirty="0">
                          <a:solidFill>
                            <a:schemeClr val="bg1"/>
                          </a:solidFill>
                          <a:effectLst/>
                          <a:latin typeface="+mn-lt"/>
                        </a:rPr>
                        <a:t> </a:t>
                      </a:r>
                      <a:r>
                        <a:rPr lang="en-US" sz="1200" b="1" i="0" u="sng" dirty="0">
                          <a:solidFill>
                            <a:schemeClr val="bg1"/>
                          </a:solidFill>
                          <a:effectLst/>
                          <a:latin typeface="+mn-lt"/>
                        </a:rPr>
                        <a:t>Harry V. Roberts</a:t>
                      </a:r>
                      <a:r>
                        <a:rPr lang="en-US" sz="1200" b="1" i="0" u="none" dirty="0">
                          <a:solidFill>
                            <a:schemeClr val="bg1"/>
                          </a:solidFill>
                          <a:effectLst/>
                          <a:latin typeface="+mn-lt"/>
                        </a:rPr>
                        <a:t>.</a:t>
                      </a:r>
                    </a:p>
                    <a:p>
                      <a:pPr algn="ctr" rtl="0" fontAlgn="base"/>
                      <a:r>
                        <a:rPr lang="en-US" sz="1200" b="0" i="1" u="none" strike="noStrike" kern="1200" baseline="0" dirty="0">
                          <a:solidFill>
                            <a:schemeClr val="bg1"/>
                          </a:solidFill>
                          <a:latin typeface="+mn-lt"/>
                          <a:ea typeface="+mn-ea"/>
                          <a:cs typeface="+mn-cs"/>
                        </a:rPr>
                        <a:t>Stock-market “patterns” and financial analysis: methodological suggestions</a:t>
                      </a:r>
                      <a:endParaRPr lang="en-US" sz="1000" b="0" i="1" dirty="0">
                        <a:solidFill>
                          <a:schemeClr val="bg1"/>
                        </a:solidFill>
                        <a:effectLst/>
                        <a:latin typeface="+mn-lt"/>
                      </a:endParaRPr>
                    </a:p>
                  </a:txBody>
                  <a:tcPr anchor="ctr"/>
                </a:tc>
                <a:tc>
                  <a:txBody>
                    <a:bodyPr/>
                    <a:lstStyle/>
                    <a:p>
                      <a:pPr algn="l" rtl="0" fontAlgn="base"/>
                      <a:r>
                        <a:rPr lang="en-US" sz="1200" b="0" i="0" dirty="0">
                          <a:effectLst/>
                          <a:latin typeface="+mn-lt"/>
                        </a:rPr>
                        <a:t>First paper that used </a:t>
                      </a:r>
                      <a:r>
                        <a:rPr lang="en-US" sz="1200" b="0" i="0" u="sng" dirty="0">
                          <a:effectLst/>
                          <a:latin typeface="+mn-lt"/>
                        </a:rPr>
                        <a:t>SPC methods</a:t>
                      </a:r>
                      <a:r>
                        <a:rPr lang="en-US" sz="1200" b="0" i="0" dirty="0">
                          <a:effectLst/>
                          <a:latin typeface="+mn-lt"/>
                        </a:rPr>
                        <a:t> to study </a:t>
                      </a:r>
                      <a:r>
                        <a:rPr lang="en-US" sz="1200" b="0" i="0" u="sng" dirty="0">
                          <a:effectLst/>
                          <a:latin typeface="+mn-lt"/>
                        </a:rPr>
                        <a:t>changes in stock market price</a:t>
                      </a:r>
                      <a:r>
                        <a:rPr lang="en-US" sz="1200" b="0" i="0" dirty="0">
                          <a:effectLst/>
                          <a:latin typeface="+mn-lt"/>
                        </a:rPr>
                        <a:t> levels. </a:t>
                      </a:r>
                    </a:p>
                  </a:txBody>
                  <a:tcPr/>
                </a:tc>
                <a:tc>
                  <a:txBody>
                    <a:bodyPr/>
                    <a:lstStyle/>
                    <a:p>
                      <a:pPr algn="l" rtl="0" fontAlgn="base"/>
                      <a:r>
                        <a:rPr lang="en-US" sz="1200" b="0" i="0" dirty="0">
                          <a:effectLst/>
                          <a:latin typeface="+mn-lt"/>
                        </a:rPr>
                        <a:t> No trading rules</a:t>
                      </a:r>
                    </a:p>
                  </a:txBody>
                  <a:tcPr/>
                </a:tc>
                <a:tc>
                  <a:txBody>
                    <a:bodyPr/>
                    <a:lstStyle/>
                    <a:p>
                      <a:pPr algn="l" rtl="0" fontAlgn="base"/>
                      <a:r>
                        <a:rPr lang="en-US" sz="1200" b="0" i="0" dirty="0">
                          <a:effectLst/>
                          <a:latin typeface="+mn-lt"/>
                        </a:rPr>
                        <a:t>First comments in this field: Set up control limits to aid visualize analysis in the future. </a:t>
                      </a:r>
                      <a:r>
                        <a:rPr lang="en-US" sz="1200" b="0" i="0" u="sng" dirty="0">
                          <a:effectLst/>
                          <a:latin typeface="+mn-lt"/>
                        </a:rPr>
                        <a:t>If a point falls outside the control limits, this gives a signal for analyst. </a:t>
                      </a:r>
                    </a:p>
                  </a:txBody>
                  <a:tcPr/>
                </a:tc>
                <a:extLst>
                  <a:ext uri="{0D108BD9-81ED-4DB2-BD59-A6C34878D82A}">
                    <a16:rowId xmlns:a16="http://schemas.microsoft.com/office/drawing/2014/main" val="2540679461"/>
                  </a:ext>
                </a:extLst>
              </a:tr>
              <a:tr h="1401593">
                <a:tc>
                  <a:txBody>
                    <a:bodyPr/>
                    <a:lstStyle/>
                    <a:p>
                      <a:pPr algn="ctr" rtl="0" fontAlgn="base"/>
                      <a:r>
                        <a:rPr lang="en-US" sz="1200" b="0" i="0" u="none" dirty="0">
                          <a:solidFill>
                            <a:schemeClr val="bg1"/>
                          </a:solidFill>
                          <a:effectLst/>
                          <a:latin typeface="+mn-lt"/>
                          <a:hlinkClick r:id="rId2" action="ppaction://hlinksldjump">
                            <a:extLst>
                              <a:ext uri="{A12FA001-AC4F-418D-AE19-62706E023703}">
                                <ahyp:hlinkClr xmlns:ahyp="http://schemas.microsoft.com/office/drawing/2018/hyperlinkcolor" val="tx"/>
                              </a:ext>
                            </a:extLst>
                          </a:hlinkClick>
                        </a:rPr>
                        <a:t>[5].</a:t>
                      </a:r>
                      <a:r>
                        <a:rPr lang="en-US" sz="1200" b="1" i="0" u="none" dirty="0">
                          <a:solidFill>
                            <a:schemeClr val="bg1"/>
                          </a:solidFill>
                          <a:effectLst/>
                          <a:latin typeface="+mn-lt"/>
                        </a:rPr>
                        <a:t> </a:t>
                      </a:r>
                      <a:r>
                        <a:rPr lang="en-US" sz="1200" b="1" i="0" u="sng" dirty="0">
                          <a:solidFill>
                            <a:schemeClr val="bg1"/>
                          </a:solidFill>
                          <a:effectLst/>
                          <a:latin typeface="+mn-lt"/>
                        </a:rPr>
                        <a:t>Charles L. Hubbard</a:t>
                      </a:r>
                      <a:r>
                        <a:rPr lang="en-US" sz="1200" b="1" i="0" u="none" dirty="0">
                          <a:solidFill>
                            <a:schemeClr val="bg1"/>
                          </a:solidFill>
                          <a:effectLst/>
                          <a:latin typeface="+mn-lt"/>
                        </a:rPr>
                        <a:t>.</a:t>
                      </a:r>
                    </a:p>
                    <a:p>
                      <a:pPr algn="ctr" rtl="0" fontAlgn="base"/>
                      <a:r>
                        <a:rPr lang="en-US" sz="1200" b="0" i="1" u="none" strike="noStrike" kern="1200" baseline="0" dirty="0">
                          <a:solidFill>
                            <a:schemeClr val="bg1"/>
                          </a:solidFill>
                          <a:latin typeface="+mn-lt"/>
                          <a:ea typeface="+mn-ea"/>
                          <a:cs typeface="+mn-cs"/>
                        </a:rPr>
                        <a:t>A control chart for postwar stock price levels.</a:t>
                      </a:r>
                      <a:endParaRPr lang="en-US" sz="1000" b="0" i="1" u="none" dirty="0">
                        <a:solidFill>
                          <a:schemeClr val="bg1"/>
                        </a:solidFill>
                        <a:effectLst/>
                        <a:latin typeface="+mn-lt"/>
                      </a:endParaRPr>
                    </a:p>
                  </a:txBody>
                  <a:tcPr anchor="ctr"/>
                </a:tc>
                <a:tc>
                  <a:txBody>
                    <a:bodyPr/>
                    <a:lstStyle/>
                    <a:p>
                      <a:pPr algn="l" rtl="0" fontAlgn="base"/>
                      <a:r>
                        <a:rPr lang="en-US" sz="1200" b="0" i="0" u="sng" dirty="0">
                          <a:effectLst/>
                          <a:latin typeface="+mn-lt"/>
                        </a:rPr>
                        <a:t>Determined stock price trend</a:t>
                      </a:r>
                      <a:r>
                        <a:rPr lang="en-US" sz="1200" b="0" i="0" dirty="0">
                          <a:effectLst/>
                          <a:latin typeface="+mn-lt"/>
                        </a:rPr>
                        <a:t> and </a:t>
                      </a:r>
                      <a:r>
                        <a:rPr lang="en-US" sz="1200" b="0" i="0" u="sng" dirty="0">
                          <a:effectLst/>
                          <a:latin typeface="+mn-lt"/>
                        </a:rPr>
                        <a:t>compared it with </a:t>
                      </a:r>
                      <a:r>
                        <a:rPr lang="en-US" sz="1200" b="0" i="0" dirty="0">
                          <a:effectLst/>
                          <a:latin typeface="+mn-lt"/>
                        </a:rPr>
                        <a:t>gross national product </a:t>
                      </a:r>
                      <a:r>
                        <a:rPr lang="en-US" sz="1200" b="0" i="0" u="sng" dirty="0">
                          <a:effectLst/>
                          <a:latin typeface="+mn-lt"/>
                        </a:rPr>
                        <a:t>(GNP) </a:t>
                      </a:r>
                      <a:r>
                        <a:rPr lang="en-US" sz="1200" b="0" i="0" dirty="0">
                          <a:effectLst/>
                          <a:latin typeface="+mn-lt"/>
                        </a:rPr>
                        <a:t>and </a:t>
                      </a:r>
                      <a:r>
                        <a:rPr lang="en-US" sz="1200" b="0" i="0" u="sng" dirty="0">
                          <a:effectLst/>
                          <a:latin typeface="+mn-lt"/>
                        </a:rPr>
                        <a:t>personal income trends</a:t>
                      </a:r>
                      <a:r>
                        <a:rPr lang="en-US" sz="1200" b="0" i="0" dirty="0">
                          <a:effectLst/>
                          <a:latin typeface="+mn-lt"/>
                        </a:rPr>
                        <a:t>. </a:t>
                      </a:r>
                    </a:p>
                    <a:p>
                      <a:pPr algn="l" rtl="0" fontAlgn="base"/>
                      <a:r>
                        <a:rPr lang="en-US" sz="1200" b="0" i="0" dirty="0">
                          <a:effectLst/>
                          <a:latin typeface="+mn-lt"/>
                        </a:rPr>
                        <a:t>Set up decision rules for buying or holding stocks. </a:t>
                      </a:r>
                    </a:p>
                  </a:txBody>
                  <a:tcPr/>
                </a:tc>
                <a:tc>
                  <a:txBody>
                    <a:bodyPr/>
                    <a:lstStyle/>
                    <a:p>
                      <a:pPr algn="l" rtl="0" fontAlgn="base"/>
                      <a:r>
                        <a:rPr lang="en-US" sz="1200" b="0" i="0" dirty="0">
                          <a:effectLst/>
                          <a:latin typeface="+mn-lt"/>
                        </a:rPr>
                        <a:t> </a:t>
                      </a:r>
                      <a:r>
                        <a:rPr lang="en-US" sz="1200" b="0" i="0" u="sng" dirty="0">
                          <a:effectLst/>
                          <a:latin typeface="+mn-lt"/>
                        </a:rPr>
                        <a:t>Proposed a decision rule</a:t>
                      </a:r>
                      <a:r>
                        <a:rPr lang="en-US" sz="1200" b="0" i="0" dirty="0">
                          <a:effectLst/>
                          <a:latin typeface="+mn-lt"/>
                        </a:rPr>
                        <a:t> based on sell and buy signals. </a:t>
                      </a:r>
                    </a:p>
                  </a:txBody>
                  <a:tcPr/>
                </a:tc>
                <a:tc>
                  <a:txBody>
                    <a:bodyPr/>
                    <a:lstStyle/>
                    <a:p>
                      <a:pPr algn="l" rtl="0" fontAlgn="base"/>
                      <a:r>
                        <a:rPr lang="en-US" sz="1200" b="0" i="0" dirty="0">
                          <a:effectLst/>
                          <a:latin typeface="+mn-lt"/>
                        </a:rPr>
                        <a:t>The used data is monthly values of 200 stock average from 1950 to 1967. </a:t>
                      </a:r>
                    </a:p>
                  </a:txBody>
                  <a:tcPr/>
                </a:tc>
                <a:extLst>
                  <a:ext uri="{0D108BD9-81ED-4DB2-BD59-A6C34878D82A}">
                    <a16:rowId xmlns:a16="http://schemas.microsoft.com/office/drawing/2014/main" val="713893908"/>
                  </a:ext>
                </a:extLst>
              </a:tr>
              <a:tr h="2309377">
                <a:tc>
                  <a:txBody>
                    <a:bodyPr/>
                    <a:lstStyle/>
                    <a:p>
                      <a:pPr algn="ctr" rtl="0" fontAlgn="base"/>
                      <a:r>
                        <a:rPr lang="en-US" sz="1200" b="1" i="0" u="sng" dirty="0">
                          <a:solidFill>
                            <a:schemeClr val="bg1"/>
                          </a:solidFill>
                          <a:effectLst/>
                          <a:latin typeface="+mn-lt"/>
                        </a:rPr>
                        <a:t>Alexander S. S</a:t>
                      </a:r>
                      <a:r>
                        <a:rPr lang="en-US" sz="1200" b="0" i="0" dirty="0">
                          <a:solidFill>
                            <a:schemeClr val="bg1"/>
                          </a:solidFill>
                          <a:effectLst/>
                          <a:latin typeface="+mn-lt"/>
                        </a:rPr>
                        <a:t>.</a:t>
                      </a:r>
                    </a:p>
                    <a:p>
                      <a:pPr algn="ctr" rtl="0" fontAlgn="base"/>
                      <a:r>
                        <a:rPr lang="en-US" sz="1200" b="0" i="0" u="none" dirty="0">
                          <a:solidFill>
                            <a:schemeClr val="bg1"/>
                          </a:solidFill>
                          <a:effectLst/>
                          <a:latin typeface="+mn-lt"/>
                          <a:hlinkClick r:id="rId2" action="ppaction://hlinksldjump">
                            <a:extLst>
                              <a:ext uri="{A12FA001-AC4F-418D-AE19-62706E023703}">
                                <ahyp:hlinkClr xmlns:ahyp="http://schemas.microsoft.com/office/drawing/2018/hyperlinkcolor" val="tx"/>
                              </a:ext>
                            </a:extLst>
                          </a:hlinkClick>
                        </a:rPr>
                        <a:t>[6].</a:t>
                      </a:r>
                      <a:r>
                        <a:rPr lang="en-US" sz="1200" b="1" i="0" u="none" dirty="0">
                          <a:solidFill>
                            <a:schemeClr val="bg1"/>
                          </a:solidFill>
                          <a:effectLst/>
                          <a:latin typeface="+mn-lt"/>
                        </a:rPr>
                        <a:t> </a:t>
                      </a:r>
                      <a:r>
                        <a:rPr lang="en-US" sz="1200" b="0" i="1" u="none" strike="noStrike" kern="1200" baseline="0" dirty="0">
                          <a:solidFill>
                            <a:schemeClr val="bg1"/>
                          </a:solidFill>
                          <a:latin typeface="+mn-lt"/>
                          <a:ea typeface="+mn-ea"/>
                          <a:cs typeface="+mn-cs"/>
                        </a:rPr>
                        <a:t>Price movements in speculative markets: trends or random walks.</a:t>
                      </a:r>
                    </a:p>
                    <a:p>
                      <a:pPr algn="ctr" rtl="0" fontAlgn="base"/>
                      <a:r>
                        <a:rPr lang="en-US" sz="1200" b="0" i="0" u="none" dirty="0">
                          <a:solidFill>
                            <a:schemeClr val="bg1"/>
                          </a:solidFill>
                          <a:effectLst/>
                          <a:latin typeface="+mn-lt"/>
                          <a:hlinkClick r:id="rId2" action="ppaction://hlinksldjump">
                            <a:extLst>
                              <a:ext uri="{A12FA001-AC4F-418D-AE19-62706E023703}">
                                <ahyp:hlinkClr xmlns:ahyp="http://schemas.microsoft.com/office/drawing/2018/hyperlinkcolor" val="tx"/>
                              </a:ext>
                            </a:extLst>
                          </a:hlinkClick>
                        </a:rPr>
                        <a:t>[7].</a:t>
                      </a:r>
                      <a:r>
                        <a:rPr lang="en-US" sz="1200" b="0" i="0" u="none" dirty="0">
                          <a:solidFill>
                            <a:schemeClr val="bg1"/>
                          </a:solidFill>
                          <a:effectLst/>
                          <a:latin typeface="+mn-lt"/>
                        </a:rPr>
                        <a:t> </a:t>
                      </a:r>
                      <a:r>
                        <a:rPr lang="en-US" sz="1200" b="0" i="1" u="none" strike="noStrike" kern="1200" baseline="0" dirty="0">
                          <a:solidFill>
                            <a:schemeClr val="bg1"/>
                          </a:solidFill>
                          <a:latin typeface="+mn-lt"/>
                          <a:ea typeface="+mn-ea"/>
                          <a:cs typeface="+mn-cs"/>
                        </a:rPr>
                        <a:t>Price movements in speculative markets-trends or random walks, number 2.</a:t>
                      </a:r>
                      <a:endParaRPr lang="en-US" sz="1200" b="0" i="1" dirty="0">
                        <a:solidFill>
                          <a:schemeClr val="bg1"/>
                        </a:solidFill>
                        <a:effectLst/>
                        <a:latin typeface="+mn-lt"/>
                      </a:endParaRPr>
                    </a:p>
                    <a:p>
                      <a:pPr algn="ctr" rtl="0" fontAlgn="base"/>
                      <a:endParaRPr lang="en-US" sz="1200" b="0" i="0" dirty="0">
                        <a:solidFill>
                          <a:schemeClr val="bg1"/>
                        </a:solidFill>
                        <a:effectLst/>
                        <a:latin typeface="+mn-lt"/>
                      </a:endParaRPr>
                    </a:p>
                  </a:txBody>
                  <a:tcPr anchor="ctr"/>
                </a:tc>
                <a:tc>
                  <a:txBody>
                    <a:bodyPr/>
                    <a:lstStyle/>
                    <a:p>
                      <a:pPr algn="l" rtl="0" fontAlgn="base"/>
                      <a:r>
                        <a:rPr lang="en-US" sz="1200" b="0" i="0" dirty="0">
                          <a:effectLst/>
                          <a:latin typeface="+mn-lt"/>
                        </a:rPr>
                        <a:t>Introduced the </a:t>
                      </a:r>
                      <a:r>
                        <a:rPr lang="en-US" sz="1200" b="0" i="0" u="sng" dirty="0">
                          <a:effectLst/>
                          <a:latin typeface="+mn-lt"/>
                        </a:rPr>
                        <a:t>filter trading rules</a:t>
                      </a:r>
                      <a:r>
                        <a:rPr lang="en-US" sz="1200" b="0" i="0" dirty="0">
                          <a:effectLst/>
                          <a:latin typeface="+mn-lt"/>
                        </a:rPr>
                        <a:t>.  </a:t>
                      </a:r>
                    </a:p>
                    <a:p>
                      <a:pPr algn="l" rtl="0" fontAlgn="base"/>
                      <a:r>
                        <a:rPr lang="en-US" sz="1200" b="0" i="0" dirty="0">
                          <a:effectLst/>
                          <a:latin typeface="+mn-lt"/>
                        </a:rPr>
                        <a:t>Filter trading rule is defined as a </a:t>
                      </a:r>
                      <a:r>
                        <a:rPr lang="en-US" sz="1200" b="0" i="0" u="sng" dirty="0">
                          <a:effectLst/>
                          <a:latin typeface="+mn-lt"/>
                        </a:rPr>
                        <a:t>sequence of signals for buying and selling stocks</a:t>
                      </a:r>
                      <a:r>
                        <a:rPr lang="en-US" sz="1200" b="0" i="0" dirty="0">
                          <a:effectLst/>
                          <a:latin typeface="+mn-lt"/>
                        </a:rPr>
                        <a:t>. </a:t>
                      </a:r>
                    </a:p>
                    <a:p>
                      <a:pPr algn="l" rtl="0" fontAlgn="base"/>
                      <a:r>
                        <a:rPr lang="en-US" sz="1200" b="0" i="0" dirty="0">
                          <a:effectLst/>
                          <a:latin typeface="+mn-lt"/>
                        </a:rPr>
                        <a:t>Buy signal: for example, the daily closing price of a stock moves up at least a certain percent x from a subsequent low. x here is the filter size for the trading rule. </a:t>
                      </a:r>
                    </a:p>
                  </a:txBody>
                  <a:tcPr/>
                </a:tc>
                <a:tc>
                  <a:txBody>
                    <a:bodyPr/>
                    <a:lstStyle/>
                    <a:p>
                      <a:pPr algn="l" rtl="0" fontAlgn="base"/>
                      <a:r>
                        <a:rPr lang="en-US" sz="1200" b="0" i="0" dirty="0">
                          <a:effectLst/>
                          <a:latin typeface="+mn-lt"/>
                        </a:rPr>
                        <a:t>Calculated profits from various filter sizes and compared them with buy and hold strategy. </a:t>
                      </a:r>
                    </a:p>
                  </a:txBody>
                  <a:tcPr/>
                </a:tc>
                <a:tc>
                  <a:txBody>
                    <a:bodyPr/>
                    <a:lstStyle/>
                    <a:p>
                      <a:pPr algn="l" rtl="0" fontAlgn="base"/>
                      <a:r>
                        <a:rPr lang="en-US" sz="1200" b="0" i="0" dirty="0">
                          <a:effectLst/>
                          <a:latin typeface="+mn-lt"/>
                        </a:rPr>
                        <a:t>Findings in these papers can be summarized as: Price changes appear to follow a random walk over time, but a move, once initiated, tends to persist. </a:t>
                      </a:r>
                    </a:p>
                  </a:txBody>
                  <a:tcPr/>
                </a:tc>
                <a:extLst>
                  <a:ext uri="{0D108BD9-81ED-4DB2-BD59-A6C34878D82A}">
                    <a16:rowId xmlns:a16="http://schemas.microsoft.com/office/drawing/2014/main" val="11541706"/>
                  </a:ext>
                </a:extLst>
              </a:tr>
            </a:tbl>
          </a:graphicData>
        </a:graphic>
      </p:graphicFrame>
      <p:sp>
        <p:nvSpPr>
          <p:cNvPr id="7" name="TextBox 6">
            <a:extLst>
              <a:ext uri="{FF2B5EF4-FFF2-40B4-BE49-F238E27FC236}">
                <a16:creationId xmlns:a16="http://schemas.microsoft.com/office/drawing/2014/main" id="{F4AF8F65-21A2-4E2A-8B49-01875F37A849}"/>
              </a:ext>
            </a:extLst>
          </p:cNvPr>
          <p:cNvSpPr txBox="1"/>
          <p:nvPr/>
        </p:nvSpPr>
        <p:spPr>
          <a:xfrm>
            <a:off x="8585200" y="6515141"/>
            <a:ext cx="654050" cy="276999"/>
          </a:xfrm>
          <a:prstGeom prst="rect">
            <a:avLst/>
          </a:prstGeom>
          <a:noFill/>
        </p:spPr>
        <p:txBody>
          <a:bodyPr wrap="square" lIns="91440" tIns="45720" rIns="91440" bIns="45720" rtlCol="0" anchor="t">
            <a:spAutoFit/>
          </a:bodyPr>
          <a:lstStyle/>
          <a:p>
            <a:r>
              <a:rPr lang="en-US" sz="1200" dirty="0">
                <a:latin typeface="+mn-lt"/>
                <a:ea typeface="MS PGothic"/>
              </a:rPr>
              <a:t>5/34</a:t>
            </a:r>
            <a:endParaRPr lang="en-US" sz="1200" dirty="0">
              <a:latin typeface="+mn-lt"/>
            </a:endParaRPr>
          </a:p>
        </p:txBody>
      </p:sp>
    </p:spTree>
    <p:extLst>
      <p:ext uri="{BB962C8B-B14F-4D97-AF65-F5344CB8AC3E}">
        <p14:creationId xmlns:p14="http://schemas.microsoft.com/office/powerpoint/2010/main" val="311496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E278C6-2E71-44CC-AAB5-4532BFE8BBA6}"/>
              </a:ext>
            </a:extLst>
          </p:cNvPr>
          <p:cNvGraphicFramePr>
            <a:graphicFrameLocks noGrp="1"/>
          </p:cNvGraphicFramePr>
          <p:nvPr>
            <p:extLst>
              <p:ext uri="{D42A27DB-BD31-4B8C-83A1-F6EECF244321}">
                <p14:modId xmlns:p14="http://schemas.microsoft.com/office/powerpoint/2010/main" val="2205984311"/>
              </p:ext>
            </p:extLst>
          </p:nvPr>
        </p:nvGraphicFramePr>
        <p:xfrm>
          <a:off x="176449" y="1284844"/>
          <a:ext cx="8782050" cy="5028582"/>
        </p:xfrm>
        <a:graphic>
          <a:graphicData uri="http://schemas.openxmlformats.org/drawingml/2006/table">
            <a:tbl>
              <a:tblPr firstRow="1" firstCol="1" bandRow="1">
                <a:tableStyleId>{5C22544A-7EE6-4342-B048-85BDC9FD1C3A}</a:tableStyleId>
              </a:tblPr>
              <a:tblGrid>
                <a:gridCol w="1971675">
                  <a:extLst>
                    <a:ext uri="{9D8B030D-6E8A-4147-A177-3AD203B41FA5}">
                      <a16:colId xmlns:a16="http://schemas.microsoft.com/office/drawing/2014/main" val="1111289081"/>
                    </a:ext>
                  </a:extLst>
                </a:gridCol>
                <a:gridCol w="2425081">
                  <a:extLst>
                    <a:ext uri="{9D8B030D-6E8A-4147-A177-3AD203B41FA5}">
                      <a16:colId xmlns:a16="http://schemas.microsoft.com/office/drawing/2014/main" val="1740311354"/>
                    </a:ext>
                  </a:extLst>
                </a:gridCol>
                <a:gridCol w="2260871">
                  <a:extLst>
                    <a:ext uri="{9D8B030D-6E8A-4147-A177-3AD203B41FA5}">
                      <a16:colId xmlns:a16="http://schemas.microsoft.com/office/drawing/2014/main" val="3273733913"/>
                    </a:ext>
                  </a:extLst>
                </a:gridCol>
                <a:gridCol w="2124423">
                  <a:extLst>
                    <a:ext uri="{9D8B030D-6E8A-4147-A177-3AD203B41FA5}">
                      <a16:colId xmlns:a16="http://schemas.microsoft.com/office/drawing/2014/main" val="856795360"/>
                    </a:ext>
                  </a:extLst>
                </a:gridCol>
              </a:tblGrid>
              <a:tr h="882650">
                <a:tc>
                  <a:txBody>
                    <a:bodyPr/>
                    <a:lstStyle/>
                    <a:p>
                      <a:pPr algn="ctr" rtl="0" fontAlgn="base"/>
                      <a:r>
                        <a:rPr lang="en-US" sz="1400" b="1" i="0">
                          <a:effectLst/>
                          <a:latin typeface="Times New Roman" panose="02020603050405020304" pitchFamily="18" charset="0"/>
                        </a:rPr>
                        <a:t>Paper</a:t>
                      </a:r>
                      <a:r>
                        <a:rPr lang="en-US" sz="1400" b="0" i="0">
                          <a:effectLst/>
                          <a:latin typeface="Times New Roman" panose="02020603050405020304" pitchFamily="18" charset="0"/>
                        </a:rPr>
                        <a:t> </a:t>
                      </a:r>
                      <a:endParaRPr lang="en-US" sz="2400" b="0" i="0">
                        <a:effectLst/>
                      </a:endParaRPr>
                    </a:p>
                  </a:txBody>
                  <a:tcPr anchor="ctr"/>
                </a:tc>
                <a:tc>
                  <a:txBody>
                    <a:bodyPr/>
                    <a:lstStyle/>
                    <a:p>
                      <a:pPr algn="ctr" rtl="0" fontAlgn="base"/>
                      <a:r>
                        <a:rPr lang="en-US" sz="1400" b="1" i="0" dirty="0">
                          <a:effectLst/>
                          <a:latin typeface="Times New Roman" panose="02020603050405020304" pitchFamily="18" charset="0"/>
                        </a:rPr>
                        <a:t>Main Focus/Idea/Methods</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dirty="0">
                          <a:effectLst/>
                          <a:latin typeface="Times New Roman" panose="02020603050405020304" pitchFamily="18" charset="0"/>
                        </a:rPr>
                        <a:t>Connections/Differences</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a:effectLst/>
                          <a:latin typeface="Times New Roman" panose="02020603050405020304" pitchFamily="18" charset="0"/>
                        </a:rPr>
                        <a:t>Comments</a:t>
                      </a:r>
                      <a:r>
                        <a:rPr lang="en-US" sz="1400" b="0" i="0">
                          <a:effectLst/>
                          <a:latin typeface="Times New Roman" panose="02020603050405020304" pitchFamily="18" charset="0"/>
                        </a:rPr>
                        <a:t> </a:t>
                      </a:r>
                      <a:endParaRPr lang="en-US" sz="2400" b="0" i="0">
                        <a:effectLst/>
                      </a:endParaRPr>
                    </a:p>
                  </a:txBody>
                  <a:tcPr anchor="ctr"/>
                </a:tc>
                <a:extLst>
                  <a:ext uri="{0D108BD9-81ED-4DB2-BD59-A6C34878D82A}">
                    <a16:rowId xmlns:a16="http://schemas.microsoft.com/office/drawing/2014/main" val="745247815"/>
                  </a:ext>
                </a:extLst>
              </a:tr>
              <a:tr h="2362200">
                <a:tc>
                  <a:txBody>
                    <a:bodyPr/>
                    <a:lstStyle/>
                    <a:p>
                      <a:pPr algn="ctr" rtl="0" fontAlgn="base"/>
                      <a:r>
                        <a:rPr lang="en-US" sz="1200" b="0" i="0" u="none" dirty="0">
                          <a:solidFill>
                            <a:schemeClr val="bg1"/>
                          </a:solidFill>
                          <a:effectLst/>
                          <a:latin typeface="+mn-lt"/>
                          <a:hlinkClick r:id="rId2" action="ppaction://hlinksldjump">
                            <a:extLst>
                              <a:ext uri="{A12FA001-AC4F-418D-AE19-62706E023703}">
                                <ahyp:hlinkClr xmlns:ahyp="http://schemas.microsoft.com/office/drawing/2018/hyperlinkcolor" val="tx"/>
                              </a:ext>
                            </a:extLst>
                          </a:hlinkClick>
                        </a:rPr>
                        <a:t>[8].</a:t>
                      </a:r>
                      <a:r>
                        <a:rPr lang="en-US" sz="1200" b="0" i="0" u="none" dirty="0">
                          <a:solidFill>
                            <a:schemeClr val="bg1"/>
                          </a:solidFill>
                          <a:effectLst/>
                          <a:latin typeface="+mn-lt"/>
                        </a:rPr>
                        <a:t> </a:t>
                      </a:r>
                      <a:r>
                        <a:rPr lang="en-US" sz="1200" b="1" i="0" u="sng" dirty="0">
                          <a:solidFill>
                            <a:schemeClr val="bg1"/>
                          </a:solidFill>
                          <a:effectLst/>
                          <a:latin typeface="+mn-lt"/>
                        </a:rPr>
                        <a:t>Kin Lam, H. C. Yam.</a:t>
                      </a:r>
                      <a:r>
                        <a:rPr lang="en-US" sz="1200" b="1" i="0" dirty="0">
                          <a:solidFill>
                            <a:schemeClr val="bg1"/>
                          </a:solidFill>
                          <a:effectLst/>
                          <a:latin typeface="+mn-lt"/>
                        </a:rPr>
                        <a:t> </a:t>
                      </a:r>
                    </a:p>
                    <a:p>
                      <a:pPr algn="ctr" rtl="0" fontAlgn="base"/>
                      <a:r>
                        <a:rPr lang="en-US" sz="1200" b="0" i="1" u="none" strike="noStrike" kern="1200" baseline="0" dirty="0">
                          <a:solidFill>
                            <a:schemeClr val="bg1"/>
                          </a:solidFill>
                          <a:latin typeface="+mn-lt"/>
                          <a:ea typeface="+mn-ea"/>
                          <a:cs typeface="+mn-cs"/>
                        </a:rPr>
                        <a:t>CUSUM techniques for technical trading in financial markets.</a:t>
                      </a:r>
                      <a:endParaRPr lang="en-US" sz="1200" b="0" i="1" dirty="0">
                        <a:solidFill>
                          <a:schemeClr val="bg1"/>
                        </a:solidFill>
                        <a:effectLst/>
                        <a:latin typeface="+mn-lt"/>
                      </a:endParaRPr>
                    </a:p>
                  </a:txBody>
                  <a:tcPr anchor="ctr"/>
                </a:tc>
                <a:tc>
                  <a:txBody>
                    <a:bodyPr/>
                    <a:lstStyle/>
                    <a:p>
                      <a:pPr algn="l" rtl="0" fontAlgn="base"/>
                      <a:r>
                        <a:rPr lang="en-US" sz="1200" b="0" i="0" dirty="0">
                          <a:effectLst/>
                          <a:latin typeface="+mn-lt"/>
                        </a:rPr>
                        <a:t>Motivated by the filter trading rule, used </a:t>
                      </a:r>
                      <a:r>
                        <a:rPr lang="en-US" sz="1200" b="1" i="0" u="sng" dirty="0">
                          <a:effectLst/>
                          <a:latin typeface="+mn-lt"/>
                        </a:rPr>
                        <a:t>CUSUM</a:t>
                      </a:r>
                      <a:r>
                        <a:rPr lang="en-US" sz="1200" b="0" i="0" dirty="0">
                          <a:effectLst/>
                          <a:latin typeface="+mn-lt"/>
                        </a:rPr>
                        <a:t> to create a trading strategy (equivalent to filter trading rule) in the stock market. </a:t>
                      </a:r>
                    </a:p>
                    <a:p>
                      <a:pPr algn="l" rtl="0" fontAlgn="base"/>
                      <a:r>
                        <a:rPr lang="en-US" sz="1200" b="0" i="0" dirty="0">
                          <a:effectLst/>
                          <a:latin typeface="+mn-lt"/>
                        </a:rPr>
                        <a:t>a) k=0, h=log(1+x) </a:t>
                      </a:r>
                    </a:p>
                    <a:p>
                      <a:pPr algn="l" rtl="0" fontAlgn="base"/>
                      <a:r>
                        <a:rPr lang="en-US" sz="1200" b="0" i="0" dirty="0">
                          <a:effectLst/>
                          <a:latin typeface="+mn-lt"/>
                        </a:rPr>
                        <a:t>x: filter size of trading rule= </a:t>
                      </a:r>
                    </a:p>
                    <a:p>
                      <a:pPr algn="l" rtl="0" fontAlgn="base"/>
                      <a:r>
                        <a:rPr lang="en-US" sz="1200" b="0" i="0" dirty="0">
                          <a:effectLst/>
                          <a:latin typeface="+mn-lt"/>
                        </a:rPr>
                        <a:t>b) Then generalized the classical filter trading rule: k≠0 </a:t>
                      </a:r>
                    </a:p>
                    <a:p>
                      <a:pPr algn="l" rtl="0" fontAlgn="base"/>
                      <a:r>
                        <a:rPr lang="en-US" sz="1200" b="0" i="0" dirty="0">
                          <a:effectLst/>
                          <a:latin typeface="+mn-lt"/>
                        </a:rPr>
                        <a:t>First, they considered general CUSUM procedure (k&gt;0, h=0) </a:t>
                      </a:r>
                    </a:p>
                  </a:txBody>
                  <a:tcPr/>
                </a:tc>
                <a:tc>
                  <a:txBody>
                    <a:bodyPr/>
                    <a:lstStyle/>
                    <a:p>
                      <a:pPr algn="l" rtl="0" fontAlgn="base"/>
                      <a:r>
                        <a:rPr lang="en-US" sz="1200" b="0" i="0">
                          <a:effectLst/>
                          <a:latin typeface="+mn-lt"/>
                        </a:rPr>
                        <a:t>First Trading Strategy based on CUSUM method. Worked on different scenarios for k and h.</a:t>
                      </a:r>
                    </a:p>
                  </a:txBody>
                  <a:tcPr/>
                </a:tc>
                <a:tc>
                  <a:txBody>
                    <a:bodyPr/>
                    <a:lstStyle/>
                    <a:p>
                      <a:pPr algn="l" rtl="0" fontAlgn="base"/>
                      <a:r>
                        <a:rPr lang="en-US" sz="1200" b="0" i="0" dirty="0">
                          <a:effectLst/>
                          <a:latin typeface="+mn-lt"/>
                        </a:rPr>
                        <a:t>Main drawback of the general filter trading rule (k&gt;0, h=0):  </a:t>
                      </a:r>
                    </a:p>
                    <a:p>
                      <a:pPr algn="l" rtl="0" fontAlgn="base"/>
                      <a:r>
                        <a:rPr lang="en-US" sz="1200" b="0" i="0" u="sng" dirty="0">
                          <a:effectLst/>
                          <a:latin typeface="+mn-lt"/>
                        </a:rPr>
                        <a:t>Absence of a stop-loss mechanism.</a:t>
                      </a:r>
                    </a:p>
                  </a:txBody>
                  <a:tcPr/>
                </a:tc>
                <a:extLst>
                  <a:ext uri="{0D108BD9-81ED-4DB2-BD59-A6C34878D82A}">
                    <a16:rowId xmlns:a16="http://schemas.microsoft.com/office/drawing/2014/main" val="3849160698"/>
                  </a:ext>
                </a:extLst>
              </a:tr>
              <a:tr h="1783732">
                <a:tc>
                  <a:txBody>
                    <a:bodyPr/>
                    <a:lstStyle/>
                    <a:p>
                      <a:pPr algn="ctr" rtl="0" fontAlgn="base"/>
                      <a:r>
                        <a:rPr lang="en-US" sz="1200" b="0" i="0" u="none" dirty="0">
                          <a:solidFill>
                            <a:schemeClr val="bg1"/>
                          </a:solidFill>
                          <a:effectLst/>
                          <a:latin typeface="+mn-lt"/>
                          <a:hlinkClick r:id="rId2" action="ppaction://hlinksldjump">
                            <a:extLst>
                              <a:ext uri="{A12FA001-AC4F-418D-AE19-62706E023703}">
                                <ahyp:hlinkClr xmlns:ahyp="http://schemas.microsoft.com/office/drawing/2018/hyperlinkcolor" val="tx"/>
                              </a:ext>
                            </a:extLst>
                          </a:hlinkClick>
                        </a:rPr>
                        <a:t>[9].</a:t>
                      </a:r>
                      <a:r>
                        <a:rPr lang="en-US" sz="1200" b="0" i="0" u="none" dirty="0">
                          <a:solidFill>
                            <a:schemeClr val="bg1"/>
                          </a:solidFill>
                          <a:effectLst/>
                          <a:latin typeface="+mn-lt"/>
                        </a:rPr>
                        <a:t> </a:t>
                      </a:r>
                      <a:r>
                        <a:rPr lang="en-US" sz="1200" b="1" i="0" u="sng" dirty="0" err="1">
                          <a:solidFill>
                            <a:schemeClr val="bg1"/>
                          </a:solidFill>
                          <a:effectLst/>
                          <a:latin typeface="+mn-lt"/>
                        </a:rPr>
                        <a:t>G.Yi</a:t>
                      </a:r>
                      <a:r>
                        <a:rPr lang="en-US" sz="1200" b="1" i="0" u="sng" dirty="0">
                          <a:solidFill>
                            <a:schemeClr val="bg1"/>
                          </a:solidFill>
                          <a:effectLst/>
                          <a:latin typeface="+mn-lt"/>
                        </a:rPr>
                        <a:t>, S. Coleman &amp; Q. Ren</a:t>
                      </a:r>
                    </a:p>
                    <a:p>
                      <a:pPr algn="ctr"/>
                      <a:r>
                        <a:rPr lang="en-US" sz="1200" b="0" i="1" u="none" strike="noStrike" kern="1200" baseline="0" dirty="0">
                          <a:solidFill>
                            <a:schemeClr val="bg1"/>
                          </a:solidFill>
                          <a:latin typeface="+mn-lt"/>
                          <a:ea typeface="+mn-ea"/>
                          <a:cs typeface="+mn-cs"/>
                        </a:rPr>
                        <a:t>CUSUM method in predicting regime shifts and its performance in different stock markets allowing for transaction</a:t>
                      </a:r>
                    </a:p>
                    <a:p>
                      <a:pPr algn="ctr"/>
                      <a:r>
                        <a:rPr lang="en-US" sz="1200" b="0" i="1" u="none" strike="noStrike" kern="1200" baseline="0" dirty="0">
                          <a:solidFill>
                            <a:schemeClr val="bg1"/>
                          </a:solidFill>
                          <a:latin typeface="+mn-lt"/>
                          <a:ea typeface="+mn-ea"/>
                          <a:cs typeface="+mn-cs"/>
                        </a:rPr>
                        <a:t>fees.</a:t>
                      </a:r>
                      <a:endParaRPr lang="en-US" sz="1200" b="0" i="1" dirty="0">
                        <a:solidFill>
                          <a:schemeClr val="bg1"/>
                        </a:solidFill>
                        <a:effectLst/>
                        <a:latin typeface="+mn-lt"/>
                      </a:endParaRPr>
                    </a:p>
                  </a:txBody>
                  <a:tcPr anchor="ctr"/>
                </a:tc>
                <a:tc>
                  <a:txBody>
                    <a:bodyPr/>
                    <a:lstStyle/>
                    <a:p>
                      <a:pPr algn="l" rtl="0" fontAlgn="base"/>
                      <a:r>
                        <a:rPr lang="en-US" sz="1200" b="0" i="0" dirty="0">
                          <a:effectLst/>
                          <a:latin typeface="+mn-lt"/>
                        </a:rPr>
                        <a:t>CUSUM techniques in </a:t>
                      </a:r>
                      <a:r>
                        <a:rPr lang="en-US" sz="1200" b="0" i="0" u="sng" dirty="0">
                          <a:effectLst/>
                          <a:latin typeface="+mn-lt"/>
                        </a:rPr>
                        <a:t>predicting regime shifts</a:t>
                      </a:r>
                      <a:r>
                        <a:rPr lang="en-US" sz="1200" b="0" i="0" dirty="0">
                          <a:effectLst/>
                          <a:latin typeface="+mn-lt"/>
                        </a:rPr>
                        <a:t> (between bullish and bearish) + </a:t>
                      </a:r>
                      <a:r>
                        <a:rPr lang="en-US" sz="1200" b="0" i="0" u="sng" dirty="0">
                          <a:effectLst/>
                          <a:latin typeface="+mn-lt"/>
                        </a:rPr>
                        <a:t>transaction fees</a:t>
                      </a:r>
                      <a:r>
                        <a:rPr lang="en-US" sz="1200" b="0" i="0" dirty="0">
                          <a:effectLst/>
                          <a:latin typeface="+mn-lt"/>
                        </a:rPr>
                        <a:t>.  </a:t>
                      </a:r>
                    </a:p>
                    <a:p>
                      <a:pPr algn="l" rtl="0" fontAlgn="base"/>
                      <a:r>
                        <a:rPr lang="en-US" sz="1200" b="0" i="0" dirty="0">
                          <a:effectLst/>
                          <a:latin typeface="+mn-lt"/>
                        </a:rPr>
                        <a:t>Performance of each k and h is measured by Total Profit and Daily Profit.</a:t>
                      </a:r>
                    </a:p>
                  </a:txBody>
                  <a:tcPr/>
                </a:tc>
                <a:tc>
                  <a:txBody>
                    <a:bodyPr/>
                    <a:lstStyle/>
                    <a:p>
                      <a:pPr algn="l" rtl="0" fontAlgn="base"/>
                      <a:r>
                        <a:rPr lang="en-US" sz="1200" b="0" i="0" dirty="0">
                          <a:effectLst/>
                          <a:latin typeface="+mn-lt"/>
                        </a:rPr>
                        <a:t>Considering transaction fees in contrast with Lam, Yam. for the first time in CUSUM papers.</a:t>
                      </a:r>
                    </a:p>
                  </a:txBody>
                  <a:tcPr/>
                </a:tc>
                <a:tc>
                  <a:txBody>
                    <a:bodyPr/>
                    <a:lstStyle/>
                    <a:p>
                      <a:pPr algn="l" rtl="0" fontAlgn="base"/>
                      <a:r>
                        <a:rPr lang="en-US" sz="1200" b="0" i="0" dirty="0">
                          <a:effectLst/>
                          <a:latin typeface="+mn-lt"/>
                        </a:rPr>
                        <a:t>Result of considering transaction fees was </a:t>
                      </a:r>
                      <a:r>
                        <a:rPr lang="en-US" sz="1200" b="0" i="0" u="sng" dirty="0">
                          <a:effectLst/>
                          <a:latin typeface="+mn-lt"/>
                        </a:rPr>
                        <a:t>Deterioration of CUSUM </a:t>
                      </a:r>
                      <a:r>
                        <a:rPr lang="en-US" sz="1200" b="0" i="0" dirty="0">
                          <a:effectLst/>
                          <a:latin typeface="+mn-lt"/>
                        </a:rPr>
                        <a:t>(No acceptable k and h)  </a:t>
                      </a:r>
                    </a:p>
                  </a:txBody>
                  <a:tcPr/>
                </a:tc>
                <a:extLst>
                  <a:ext uri="{0D108BD9-81ED-4DB2-BD59-A6C34878D82A}">
                    <a16:rowId xmlns:a16="http://schemas.microsoft.com/office/drawing/2014/main" val="1830432182"/>
                  </a:ext>
                </a:extLst>
              </a:tr>
            </a:tbl>
          </a:graphicData>
        </a:graphic>
      </p:graphicFrame>
      <p:sp>
        <p:nvSpPr>
          <p:cNvPr id="10" name="TextBox 9">
            <a:extLst>
              <a:ext uri="{FF2B5EF4-FFF2-40B4-BE49-F238E27FC236}">
                <a16:creationId xmlns:a16="http://schemas.microsoft.com/office/drawing/2014/main" id="{AB0C7CC9-CE6D-438C-80C1-FFF2B2284DE1}"/>
              </a:ext>
            </a:extLst>
          </p:cNvPr>
          <p:cNvSpPr txBox="1"/>
          <p:nvPr/>
        </p:nvSpPr>
        <p:spPr>
          <a:xfrm>
            <a:off x="3434541" y="576188"/>
            <a:ext cx="2265867" cy="646331"/>
          </a:xfrm>
          <a:prstGeom prst="rect">
            <a:avLst/>
          </a:prstGeom>
          <a:noFill/>
        </p:spPr>
        <p:txBody>
          <a:bodyPr wrap="square" rtlCol="0">
            <a:spAutoFit/>
          </a:bodyPr>
          <a:lstStyle/>
          <a:p>
            <a:r>
              <a:rPr lang="en-US" sz="3600" b="1">
                <a:latin typeface="+mn-lt"/>
              </a:rPr>
              <a:t>Literature</a:t>
            </a:r>
          </a:p>
        </p:txBody>
      </p:sp>
      <p:cxnSp>
        <p:nvCxnSpPr>
          <p:cNvPr id="11" name="Straight Connector 10">
            <a:extLst>
              <a:ext uri="{FF2B5EF4-FFF2-40B4-BE49-F238E27FC236}">
                <a16:creationId xmlns:a16="http://schemas.microsoft.com/office/drawing/2014/main" id="{D9EAE9C8-29FF-47DF-B271-A24FB2B91B24}"/>
              </a:ext>
              <a:ext uri="{C183D7F6-B498-43B3-948B-1728B52AA6E4}">
                <adec:decorative xmlns:adec="http://schemas.microsoft.com/office/drawing/2017/decorative" val="1"/>
              </a:ext>
            </a:extLst>
          </p:cNvPr>
          <p:cNvCxnSpPr>
            <a:cxnSpLocks/>
          </p:cNvCxnSpPr>
          <p:nvPr/>
        </p:nvCxnSpPr>
        <p:spPr>
          <a:xfrm>
            <a:off x="5798916" y="927446"/>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8F36A8-0143-4012-B1EF-CDBD5434F201}"/>
              </a:ext>
              <a:ext uri="{C183D7F6-B498-43B3-948B-1728B52AA6E4}">
                <adec:decorative xmlns:adec="http://schemas.microsoft.com/office/drawing/2017/decorative" val="1"/>
              </a:ext>
            </a:extLst>
          </p:cNvPr>
          <p:cNvCxnSpPr>
            <a:cxnSpLocks/>
          </p:cNvCxnSpPr>
          <p:nvPr/>
        </p:nvCxnSpPr>
        <p:spPr>
          <a:xfrm flipV="1">
            <a:off x="0" y="927446"/>
            <a:ext cx="3232150" cy="404"/>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EE68B95-51E1-47FC-A720-8B9B761E8DB3}"/>
              </a:ext>
            </a:extLst>
          </p:cNvPr>
          <p:cNvPicPr>
            <a:picLocks noChangeAspect="1"/>
          </p:cNvPicPr>
          <p:nvPr/>
        </p:nvPicPr>
        <p:blipFill>
          <a:blip r:embed="rId3"/>
          <a:stretch>
            <a:fillRect/>
          </a:stretch>
        </p:blipFill>
        <p:spPr>
          <a:xfrm>
            <a:off x="3670301" y="5501806"/>
            <a:ext cx="897174" cy="780006"/>
          </a:xfrm>
          <a:prstGeom prst="rect">
            <a:avLst/>
          </a:prstGeom>
        </p:spPr>
      </p:pic>
      <p:sp>
        <p:nvSpPr>
          <p:cNvPr id="9" name="TextBox 8">
            <a:extLst>
              <a:ext uri="{FF2B5EF4-FFF2-40B4-BE49-F238E27FC236}">
                <a16:creationId xmlns:a16="http://schemas.microsoft.com/office/drawing/2014/main" id="{11B9B8F7-9C1B-4DE2-94DE-7EA03070BB01}"/>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6/34</a:t>
            </a:r>
            <a:endParaRPr lang="en-US" sz="1200" dirty="0">
              <a:latin typeface="+mn-lt"/>
            </a:endParaRPr>
          </a:p>
        </p:txBody>
      </p:sp>
    </p:spTree>
    <p:extLst>
      <p:ext uri="{BB962C8B-B14F-4D97-AF65-F5344CB8AC3E}">
        <p14:creationId xmlns:p14="http://schemas.microsoft.com/office/powerpoint/2010/main" val="2728755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E278C6-2E71-44CC-AAB5-4532BFE8BBA6}"/>
              </a:ext>
            </a:extLst>
          </p:cNvPr>
          <p:cNvGraphicFramePr>
            <a:graphicFrameLocks noGrp="1"/>
          </p:cNvGraphicFramePr>
          <p:nvPr>
            <p:extLst>
              <p:ext uri="{D42A27DB-BD31-4B8C-83A1-F6EECF244321}">
                <p14:modId xmlns:p14="http://schemas.microsoft.com/office/powerpoint/2010/main" val="845555361"/>
              </p:ext>
            </p:extLst>
          </p:nvPr>
        </p:nvGraphicFramePr>
        <p:xfrm>
          <a:off x="176449" y="1099296"/>
          <a:ext cx="8782050" cy="5298263"/>
        </p:xfrm>
        <a:graphic>
          <a:graphicData uri="http://schemas.openxmlformats.org/drawingml/2006/table">
            <a:tbl>
              <a:tblPr firstRow="1" firstCol="1" bandRow="1">
                <a:tableStyleId>{5C22544A-7EE6-4342-B048-85BDC9FD1C3A}</a:tableStyleId>
              </a:tblPr>
              <a:tblGrid>
                <a:gridCol w="1971675">
                  <a:extLst>
                    <a:ext uri="{9D8B030D-6E8A-4147-A177-3AD203B41FA5}">
                      <a16:colId xmlns:a16="http://schemas.microsoft.com/office/drawing/2014/main" val="1111289081"/>
                    </a:ext>
                  </a:extLst>
                </a:gridCol>
                <a:gridCol w="2425081">
                  <a:extLst>
                    <a:ext uri="{9D8B030D-6E8A-4147-A177-3AD203B41FA5}">
                      <a16:colId xmlns:a16="http://schemas.microsoft.com/office/drawing/2014/main" val="1740311354"/>
                    </a:ext>
                  </a:extLst>
                </a:gridCol>
                <a:gridCol w="2260871">
                  <a:extLst>
                    <a:ext uri="{9D8B030D-6E8A-4147-A177-3AD203B41FA5}">
                      <a16:colId xmlns:a16="http://schemas.microsoft.com/office/drawing/2014/main" val="3273733913"/>
                    </a:ext>
                  </a:extLst>
                </a:gridCol>
                <a:gridCol w="2124423">
                  <a:extLst>
                    <a:ext uri="{9D8B030D-6E8A-4147-A177-3AD203B41FA5}">
                      <a16:colId xmlns:a16="http://schemas.microsoft.com/office/drawing/2014/main" val="856795360"/>
                    </a:ext>
                  </a:extLst>
                </a:gridCol>
              </a:tblGrid>
              <a:tr h="882650">
                <a:tc>
                  <a:txBody>
                    <a:bodyPr/>
                    <a:lstStyle/>
                    <a:p>
                      <a:pPr algn="ctr" rtl="0" fontAlgn="base"/>
                      <a:r>
                        <a:rPr lang="en-US" sz="1400" b="1" i="0">
                          <a:effectLst/>
                          <a:latin typeface="Times New Roman" panose="02020603050405020304" pitchFamily="18" charset="0"/>
                        </a:rPr>
                        <a:t>Paper</a:t>
                      </a:r>
                      <a:r>
                        <a:rPr lang="en-US" sz="1400" b="0" i="0">
                          <a:effectLst/>
                          <a:latin typeface="Times New Roman" panose="02020603050405020304" pitchFamily="18" charset="0"/>
                        </a:rPr>
                        <a:t> </a:t>
                      </a:r>
                      <a:endParaRPr lang="en-US" sz="2400" b="0" i="0">
                        <a:effectLst/>
                      </a:endParaRPr>
                    </a:p>
                  </a:txBody>
                  <a:tcPr anchor="ctr"/>
                </a:tc>
                <a:tc>
                  <a:txBody>
                    <a:bodyPr/>
                    <a:lstStyle/>
                    <a:p>
                      <a:pPr algn="ctr" rtl="0" fontAlgn="base"/>
                      <a:r>
                        <a:rPr lang="en-US" sz="1400" b="1" i="0" dirty="0">
                          <a:effectLst/>
                          <a:latin typeface="Times New Roman" panose="02020603050405020304" pitchFamily="18" charset="0"/>
                        </a:rPr>
                        <a:t>Main Focus/Idea/Methods</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dirty="0">
                          <a:effectLst/>
                          <a:latin typeface="Times New Roman" panose="02020603050405020304" pitchFamily="18" charset="0"/>
                        </a:rPr>
                        <a:t>Connections/Differences</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dirty="0">
                          <a:effectLst/>
                          <a:latin typeface="Times New Roman" panose="02020603050405020304" pitchFamily="18" charset="0"/>
                        </a:rPr>
                        <a:t>Comments</a:t>
                      </a:r>
                      <a:r>
                        <a:rPr lang="en-US" sz="1400" b="0" i="0" dirty="0">
                          <a:effectLst/>
                          <a:latin typeface="Times New Roman" panose="02020603050405020304" pitchFamily="18" charset="0"/>
                        </a:rPr>
                        <a:t> </a:t>
                      </a:r>
                      <a:endParaRPr lang="en-US" sz="2400" b="0" i="0" dirty="0">
                        <a:effectLst/>
                      </a:endParaRPr>
                    </a:p>
                  </a:txBody>
                  <a:tcPr anchor="ctr"/>
                </a:tc>
                <a:extLst>
                  <a:ext uri="{0D108BD9-81ED-4DB2-BD59-A6C34878D82A}">
                    <a16:rowId xmlns:a16="http://schemas.microsoft.com/office/drawing/2014/main" val="745247815"/>
                  </a:ext>
                </a:extLst>
              </a:tr>
              <a:tr h="2144853">
                <a:tc>
                  <a:txBody>
                    <a:bodyPr/>
                    <a:lstStyle/>
                    <a:p>
                      <a:pPr algn="ctr" rtl="0" fontAlgn="base"/>
                      <a:r>
                        <a:rPr lang="en-US" sz="1200" b="0" i="0" u="none" dirty="0">
                          <a:solidFill>
                            <a:schemeClr val="bg1"/>
                          </a:solidFill>
                          <a:effectLst/>
                          <a:latin typeface="+mn-lt"/>
                          <a:hlinkClick r:id="rId2" action="ppaction://hlinksldjump">
                            <a:extLst>
                              <a:ext uri="{A12FA001-AC4F-418D-AE19-62706E023703}">
                                <ahyp:hlinkClr xmlns:ahyp="http://schemas.microsoft.com/office/drawing/2018/hyperlinkcolor" val="tx"/>
                              </a:ext>
                            </a:extLst>
                          </a:hlinkClick>
                        </a:rPr>
                        <a:t>[10].</a:t>
                      </a:r>
                      <a:r>
                        <a:rPr lang="en-US" sz="1200" b="0" i="0" u="none" dirty="0">
                          <a:solidFill>
                            <a:schemeClr val="bg1"/>
                          </a:solidFill>
                          <a:effectLst/>
                          <a:latin typeface="+mn-lt"/>
                        </a:rPr>
                        <a:t> </a:t>
                      </a:r>
                      <a:r>
                        <a:rPr lang="en-US" sz="1200" b="1" i="0" u="sng" dirty="0" err="1">
                          <a:solidFill>
                            <a:schemeClr val="bg1"/>
                          </a:solidFill>
                          <a:effectLst/>
                          <a:latin typeface="+mn-lt"/>
                        </a:rPr>
                        <a:t>Berislav</a:t>
                      </a:r>
                      <a:r>
                        <a:rPr lang="en-US" sz="1200" b="1" i="0" u="sng" dirty="0">
                          <a:solidFill>
                            <a:schemeClr val="bg1"/>
                          </a:solidFill>
                          <a:effectLst/>
                          <a:latin typeface="+mn-lt"/>
                        </a:rPr>
                        <a:t> </a:t>
                      </a:r>
                      <a:r>
                        <a:rPr lang="en-US" sz="1200" b="1" i="0" u="sng" strike="noStrike" kern="1200" baseline="0" dirty="0" err="1">
                          <a:solidFill>
                            <a:schemeClr val="lt1"/>
                          </a:solidFill>
                          <a:latin typeface="+mn-lt"/>
                          <a:ea typeface="+mn-ea"/>
                          <a:cs typeface="+mn-cs"/>
                        </a:rPr>
                        <a:t>Žmuk</a:t>
                      </a:r>
                      <a:r>
                        <a:rPr lang="en-US" sz="1200" b="1" i="0" u="sng" dirty="0">
                          <a:solidFill>
                            <a:schemeClr val="bg1"/>
                          </a:solidFill>
                          <a:effectLst/>
                          <a:latin typeface="+mn-lt"/>
                        </a:rPr>
                        <a:t>.</a:t>
                      </a:r>
                      <a:r>
                        <a:rPr lang="en-US" sz="1200" b="1" i="0" dirty="0">
                          <a:solidFill>
                            <a:schemeClr val="bg1"/>
                          </a:solidFill>
                          <a:effectLst/>
                          <a:latin typeface="+mn-lt"/>
                        </a:rPr>
                        <a:t> </a:t>
                      </a:r>
                    </a:p>
                    <a:p>
                      <a:pPr algn="ctr" rtl="0" fontAlgn="base"/>
                      <a:r>
                        <a:rPr lang="en-US" sz="1200" b="0" i="1" u="none" strike="noStrike" kern="1200" baseline="0" dirty="0">
                          <a:solidFill>
                            <a:schemeClr val="lt1"/>
                          </a:solidFill>
                          <a:latin typeface="+mn-lt"/>
                          <a:ea typeface="+mn-ea"/>
                          <a:cs typeface="+mn-cs"/>
                        </a:rPr>
                        <a:t>Capabilities of statistical residual-based control charts in short-and long-term stock trading</a:t>
                      </a:r>
                      <a:r>
                        <a:rPr lang="en-US" sz="1200" b="0" i="1" u="none" strike="noStrike" kern="1200" baseline="0" dirty="0">
                          <a:solidFill>
                            <a:schemeClr val="bg1"/>
                          </a:solidFill>
                          <a:latin typeface="+mn-lt"/>
                          <a:ea typeface="+mn-ea"/>
                          <a:cs typeface="+mn-cs"/>
                        </a:rPr>
                        <a:t>.</a:t>
                      </a:r>
                      <a:endParaRPr lang="en-US" sz="1200" b="0" i="1" dirty="0">
                        <a:solidFill>
                          <a:schemeClr val="bg1"/>
                        </a:solidFill>
                        <a:effectLst/>
                        <a:latin typeface="+mn-lt"/>
                      </a:endParaRPr>
                    </a:p>
                  </a:txBody>
                  <a:tcPr anchor="ctr"/>
                </a:tc>
                <a:tc>
                  <a:txBody>
                    <a:bodyPr/>
                    <a:lstStyle/>
                    <a:p>
                      <a:pPr rtl="0" fontAlgn="base"/>
                      <a:r>
                        <a:rPr lang="en-US" sz="1300" b="0" i="0" kern="1200" dirty="0">
                          <a:solidFill>
                            <a:schemeClr val="dk1"/>
                          </a:solidFill>
                          <a:effectLst/>
                          <a:latin typeface="+mn-lt"/>
                          <a:ea typeface="+mn-ea"/>
                          <a:cs typeface="+mn-cs"/>
                        </a:rPr>
                        <a:t>Applied residual based control charts to improve decision making in stock trading.  </a:t>
                      </a:r>
                    </a:p>
                    <a:p>
                      <a:pPr rtl="0" fontAlgn="base"/>
                      <a:r>
                        <a:rPr lang="en-US" sz="1300" b="0" i="0" kern="1200" dirty="0">
                          <a:solidFill>
                            <a:schemeClr val="dk1"/>
                          </a:solidFill>
                          <a:effectLst/>
                          <a:latin typeface="+mn-lt"/>
                          <a:ea typeface="+mn-ea"/>
                          <a:cs typeface="+mn-cs"/>
                        </a:rPr>
                        <a:t>Used open and average price of index stocks.  </a:t>
                      </a:r>
                    </a:p>
                    <a:p>
                      <a:pPr rtl="0" fontAlgn="base"/>
                      <a:r>
                        <a:rPr lang="en-US" sz="1300" b="0" i="0" kern="1200" dirty="0">
                          <a:solidFill>
                            <a:schemeClr val="dk1"/>
                          </a:solidFill>
                          <a:effectLst/>
                          <a:latin typeface="+mn-lt"/>
                          <a:ea typeface="+mn-ea"/>
                          <a:cs typeface="+mn-cs"/>
                        </a:rPr>
                        <a:t>3 control charts are used in this paper:  </a:t>
                      </a:r>
                    </a:p>
                    <a:p>
                      <a:pPr rtl="0" fontAlgn="base"/>
                      <a:r>
                        <a:rPr lang="en-US" sz="1300" b="0" i="0" kern="1200" dirty="0">
                          <a:solidFill>
                            <a:schemeClr val="dk1"/>
                          </a:solidFill>
                          <a:effectLst/>
                          <a:latin typeface="+mn-lt"/>
                          <a:ea typeface="+mn-ea"/>
                          <a:cs typeface="+mn-cs"/>
                        </a:rPr>
                        <a:t>a) Individual units (I-chart) </a:t>
                      </a:r>
                    </a:p>
                    <a:p>
                      <a:pPr rtl="0" fontAlgn="base"/>
                      <a:r>
                        <a:rPr lang="en-US" sz="1300" b="0" i="0" kern="1200" dirty="0">
                          <a:solidFill>
                            <a:schemeClr val="dk1"/>
                          </a:solidFill>
                          <a:effectLst/>
                          <a:latin typeface="+mn-lt"/>
                          <a:ea typeface="+mn-ea"/>
                          <a:cs typeface="+mn-cs"/>
                        </a:rPr>
                        <a:t>b) EWMA </a:t>
                      </a:r>
                    </a:p>
                    <a:p>
                      <a:pPr rtl="0" fontAlgn="base"/>
                      <a:r>
                        <a:rPr lang="en-US" sz="1300" b="0" i="0" kern="1200" dirty="0">
                          <a:solidFill>
                            <a:schemeClr val="dk1"/>
                          </a:solidFill>
                          <a:effectLst/>
                          <a:latin typeface="+mn-lt"/>
                          <a:ea typeface="+mn-ea"/>
                          <a:cs typeface="+mn-cs"/>
                        </a:rPr>
                        <a:t>c) CUSUM </a:t>
                      </a:r>
                    </a:p>
                  </a:txBody>
                  <a:tcPr/>
                </a:tc>
                <a:tc>
                  <a:txBody>
                    <a:bodyPr/>
                    <a:lstStyle/>
                    <a:p>
                      <a:pPr algn="l" rtl="0" fontAlgn="base"/>
                      <a:r>
                        <a:rPr lang="en-US" sz="1400" b="0" i="0" kern="1200" dirty="0">
                          <a:solidFill>
                            <a:schemeClr val="dk1"/>
                          </a:solidFill>
                          <a:effectLst/>
                          <a:latin typeface="+mn-lt"/>
                          <a:ea typeface="+mn-ea"/>
                          <a:cs typeface="+mn-cs"/>
                        </a:rPr>
                        <a:t>Used ARIMA model to deal with autocorrelation in the data. </a:t>
                      </a:r>
                      <a:endParaRPr lang="en-US" sz="1400" b="0" i="0" dirty="0">
                        <a:effectLst/>
                        <a:latin typeface="+mn-lt"/>
                      </a:endParaRPr>
                    </a:p>
                  </a:txBody>
                  <a:tcPr/>
                </a:tc>
                <a:tc>
                  <a:txBody>
                    <a:bodyPr/>
                    <a:lstStyle/>
                    <a:p>
                      <a:pPr algn="l" rtl="0" fontAlgn="base"/>
                      <a:r>
                        <a:rPr lang="en-US" sz="1400" b="0" i="0" kern="1200" dirty="0">
                          <a:solidFill>
                            <a:schemeClr val="dk1"/>
                          </a:solidFill>
                          <a:effectLst/>
                          <a:latin typeface="+mn-lt"/>
                          <a:ea typeface="+mn-ea"/>
                          <a:cs typeface="+mn-cs"/>
                        </a:rPr>
                        <a:t>As a result of applying ARIMA model, residual-based CUSUM has the highest investor trading score. </a:t>
                      </a:r>
                      <a:endParaRPr lang="en-US" sz="1400" b="0" i="0" u="sng" dirty="0">
                        <a:effectLst/>
                        <a:latin typeface="+mn-lt"/>
                      </a:endParaRPr>
                    </a:p>
                  </a:txBody>
                  <a:tcPr/>
                </a:tc>
                <a:extLst>
                  <a:ext uri="{0D108BD9-81ED-4DB2-BD59-A6C34878D82A}">
                    <a16:rowId xmlns:a16="http://schemas.microsoft.com/office/drawing/2014/main" val="3849160698"/>
                  </a:ext>
                </a:extLst>
              </a:tr>
              <a:tr h="1783732">
                <a:tc>
                  <a:txBody>
                    <a:bodyPr/>
                    <a:lstStyle/>
                    <a:p>
                      <a:pPr algn="ctr" rtl="0" fontAlgn="base"/>
                      <a:r>
                        <a:rPr lang="en-US" sz="1200" b="0" i="0" u="none" dirty="0">
                          <a:solidFill>
                            <a:schemeClr val="bg1"/>
                          </a:solidFill>
                          <a:effectLst/>
                          <a:latin typeface="+mn-lt"/>
                          <a:hlinkClick r:id="rId2" action="ppaction://hlinksldjump">
                            <a:extLst>
                              <a:ext uri="{A12FA001-AC4F-418D-AE19-62706E023703}">
                                <ahyp:hlinkClr xmlns:ahyp="http://schemas.microsoft.com/office/drawing/2018/hyperlinkcolor" val="tx"/>
                              </a:ext>
                            </a:extLst>
                          </a:hlinkClick>
                        </a:rPr>
                        <a:t>[11].</a:t>
                      </a:r>
                      <a:r>
                        <a:rPr lang="en-US" sz="1200" b="0" i="0" u="none" dirty="0">
                          <a:solidFill>
                            <a:schemeClr val="bg1"/>
                          </a:solidFill>
                          <a:effectLst/>
                          <a:latin typeface="+mn-lt"/>
                        </a:rPr>
                        <a:t> </a:t>
                      </a:r>
                      <a:r>
                        <a:rPr lang="en-US" sz="1200" b="1" i="0" u="sng" dirty="0">
                          <a:solidFill>
                            <a:schemeClr val="bg1"/>
                          </a:solidFill>
                          <a:effectLst/>
                          <a:latin typeface="+mn-lt"/>
                        </a:rPr>
                        <a:t>Ling Xin, Philip L.H. Yu, Kin Lam</a:t>
                      </a:r>
                    </a:p>
                    <a:p>
                      <a:pPr algn="ctr"/>
                      <a:r>
                        <a:rPr lang="en-US" sz="1200" b="0" i="1" u="none" strike="noStrike" kern="1200" baseline="0" dirty="0">
                          <a:solidFill>
                            <a:schemeClr val="lt1"/>
                          </a:solidFill>
                          <a:latin typeface="+mn-lt"/>
                          <a:ea typeface="+mn-ea"/>
                          <a:cs typeface="+mn-cs"/>
                        </a:rPr>
                        <a:t>An application of CUSUM chart on financial trading</a:t>
                      </a:r>
                      <a:endParaRPr lang="en-US" sz="1200" b="0" i="1" dirty="0">
                        <a:solidFill>
                          <a:schemeClr val="bg1"/>
                        </a:solidFill>
                        <a:effectLst/>
                        <a:latin typeface="+mn-lt"/>
                      </a:endParaRPr>
                    </a:p>
                  </a:txBody>
                  <a:tcPr anchor="ctr"/>
                </a:tc>
                <a:tc>
                  <a:txBody>
                    <a:bodyPr/>
                    <a:lstStyle/>
                    <a:p>
                      <a:pPr rtl="0" fontAlgn="base"/>
                      <a:r>
                        <a:rPr lang="en-US" sz="1300" b="0" i="0" kern="1200" dirty="0">
                          <a:solidFill>
                            <a:schemeClr val="dk1"/>
                          </a:solidFill>
                          <a:effectLst/>
                          <a:latin typeface="+mn-lt"/>
                          <a:ea typeface="+mn-ea"/>
                          <a:cs typeface="+mn-cs"/>
                        </a:rPr>
                        <a:t>Used CUSUM control charts under the spectrum of filter trading rule.</a:t>
                      </a:r>
                    </a:p>
                    <a:p>
                      <a:pPr rtl="0" fontAlgn="base"/>
                      <a:r>
                        <a:rPr lang="en-US" sz="1300" b="0" i="0" kern="1200" dirty="0">
                          <a:solidFill>
                            <a:schemeClr val="dk1"/>
                          </a:solidFill>
                          <a:effectLst/>
                          <a:latin typeface="+mn-lt"/>
                          <a:ea typeface="+mn-ea"/>
                          <a:cs typeface="+mn-cs"/>
                        </a:rPr>
                        <a:t>Proposed to use a Markov Chain approach to compute the profit of the filter trading rule. </a:t>
                      </a:r>
                    </a:p>
                    <a:p>
                      <a:pPr rtl="0" fontAlgn="base"/>
                      <a:r>
                        <a:rPr lang="en-US" sz="1300" b="0" i="0" kern="1200" dirty="0">
                          <a:solidFill>
                            <a:schemeClr val="dk1"/>
                          </a:solidFill>
                          <a:effectLst/>
                          <a:latin typeface="+mn-lt"/>
                          <a:ea typeface="+mn-ea"/>
                          <a:cs typeface="+mn-cs"/>
                        </a:rPr>
                        <a:t>In Two regime model, security returns have different distributions. Market transits between bear and bull state (The Two-regimes). </a:t>
                      </a:r>
                    </a:p>
                  </a:txBody>
                  <a:tcPr/>
                </a:tc>
                <a:tc>
                  <a:txBody>
                    <a:bodyPr/>
                    <a:lstStyle/>
                    <a:p>
                      <a:pPr rtl="0" fontAlgn="base"/>
                      <a:r>
                        <a:rPr lang="en-US" sz="1400" b="0" i="0" kern="1200" dirty="0">
                          <a:solidFill>
                            <a:schemeClr val="dk1"/>
                          </a:solidFill>
                          <a:effectLst/>
                          <a:latin typeface="+mn-lt"/>
                          <a:ea typeface="+mn-ea"/>
                          <a:cs typeface="+mn-cs"/>
                        </a:rPr>
                        <a:t>Reference value (k)=0  </a:t>
                      </a:r>
                    </a:p>
                    <a:p>
                      <a:pPr rtl="0" fontAlgn="base"/>
                      <a:r>
                        <a:rPr lang="en-US" sz="1400" b="0" i="0" kern="1200" dirty="0">
                          <a:solidFill>
                            <a:schemeClr val="dk1"/>
                          </a:solidFill>
                          <a:effectLst/>
                          <a:latin typeface="+mn-lt"/>
                          <a:ea typeface="+mn-ea"/>
                          <a:cs typeface="+mn-cs"/>
                        </a:rPr>
                        <a:t>Means: filter trading rule monitors whether stock return series belongs to a bull or bear market. </a:t>
                      </a:r>
                    </a:p>
                  </a:txBody>
                  <a:tcPr/>
                </a:tc>
                <a:tc>
                  <a:txBody>
                    <a:bodyPr/>
                    <a:lstStyle/>
                    <a:p>
                      <a:pPr rtl="0" fontAlgn="base"/>
                      <a:r>
                        <a:rPr lang="en-US" sz="1400" b="0" i="0" kern="1200" dirty="0">
                          <a:solidFill>
                            <a:schemeClr val="dk1"/>
                          </a:solidFill>
                          <a:effectLst/>
                          <a:latin typeface="+mn-lt"/>
                          <a:ea typeface="+mn-ea"/>
                          <a:cs typeface="+mn-cs"/>
                        </a:rPr>
                        <a:t>The performance of the filter trading rule under the filter size that gives the largest expected unit time profit, is profitable. </a:t>
                      </a:r>
                    </a:p>
                    <a:p>
                      <a:pPr rtl="0" fontAlgn="base"/>
                      <a:r>
                        <a:rPr lang="en-US" sz="1400" b="0" i="0" kern="1200" dirty="0">
                          <a:solidFill>
                            <a:schemeClr val="dk1"/>
                          </a:solidFill>
                          <a:effectLst/>
                          <a:latin typeface="+mn-lt"/>
                          <a:ea typeface="+mn-ea"/>
                          <a:cs typeface="+mn-cs"/>
                        </a:rPr>
                        <a:t>The annualized log-returns of filter trading rule outperforms the log-returns of the buy-and-hold strategy. </a:t>
                      </a:r>
                    </a:p>
                  </a:txBody>
                  <a:tcPr/>
                </a:tc>
                <a:extLst>
                  <a:ext uri="{0D108BD9-81ED-4DB2-BD59-A6C34878D82A}">
                    <a16:rowId xmlns:a16="http://schemas.microsoft.com/office/drawing/2014/main" val="1830432182"/>
                  </a:ext>
                </a:extLst>
              </a:tr>
            </a:tbl>
          </a:graphicData>
        </a:graphic>
      </p:graphicFrame>
      <p:sp>
        <p:nvSpPr>
          <p:cNvPr id="10" name="TextBox 9">
            <a:extLst>
              <a:ext uri="{FF2B5EF4-FFF2-40B4-BE49-F238E27FC236}">
                <a16:creationId xmlns:a16="http://schemas.microsoft.com/office/drawing/2014/main" id="{AB0C7CC9-CE6D-438C-80C1-FFF2B2284DE1}"/>
              </a:ext>
            </a:extLst>
          </p:cNvPr>
          <p:cNvSpPr txBox="1"/>
          <p:nvPr/>
        </p:nvSpPr>
        <p:spPr>
          <a:xfrm>
            <a:off x="3434541" y="460441"/>
            <a:ext cx="2265867" cy="646331"/>
          </a:xfrm>
          <a:prstGeom prst="rect">
            <a:avLst/>
          </a:prstGeom>
          <a:noFill/>
        </p:spPr>
        <p:txBody>
          <a:bodyPr wrap="square" rtlCol="0">
            <a:spAutoFit/>
          </a:bodyPr>
          <a:lstStyle/>
          <a:p>
            <a:r>
              <a:rPr lang="en-US" sz="3600" b="1">
                <a:latin typeface="+mn-lt"/>
              </a:rPr>
              <a:t>Literature</a:t>
            </a:r>
          </a:p>
        </p:txBody>
      </p:sp>
      <p:cxnSp>
        <p:nvCxnSpPr>
          <p:cNvPr id="11" name="Straight Connector 10">
            <a:extLst>
              <a:ext uri="{FF2B5EF4-FFF2-40B4-BE49-F238E27FC236}">
                <a16:creationId xmlns:a16="http://schemas.microsoft.com/office/drawing/2014/main" id="{D9EAE9C8-29FF-47DF-B271-A24FB2B91B24}"/>
              </a:ext>
              <a:ext uri="{C183D7F6-B498-43B3-948B-1728B52AA6E4}">
                <adec:decorative xmlns:adec="http://schemas.microsoft.com/office/drawing/2017/decorative" val="1"/>
              </a:ext>
            </a:extLst>
          </p:cNvPr>
          <p:cNvCxnSpPr>
            <a:cxnSpLocks/>
          </p:cNvCxnSpPr>
          <p:nvPr/>
        </p:nvCxnSpPr>
        <p:spPr>
          <a:xfrm>
            <a:off x="5798916" y="811699"/>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8F36A8-0143-4012-B1EF-CDBD5434F201}"/>
              </a:ext>
              <a:ext uri="{C183D7F6-B498-43B3-948B-1728B52AA6E4}">
                <adec:decorative xmlns:adec="http://schemas.microsoft.com/office/drawing/2017/decorative" val="1"/>
              </a:ext>
            </a:extLst>
          </p:cNvPr>
          <p:cNvCxnSpPr>
            <a:cxnSpLocks/>
          </p:cNvCxnSpPr>
          <p:nvPr/>
        </p:nvCxnSpPr>
        <p:spPr>
          <a:xfrm flipV="1">
            <a:off x="0" y="811699"/>
            <a:ext cx="3232150" cy="404"/>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694385-2042-4E20-9385-2D2A27EFF455}"/>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7/34</a:t>
            </a:r>
            <a:endParaRPr lang="en-US" sz="1200" dirty="0">
              <a:latin typeface="+mn-lt"/>
            </a:endParaRPr>
          </a:p>
        </p:txBody>
      </p:sp>
    </p:spTree>
    <p:extLst>
      <p:ext uri="{BB962C8B-B14F-4D97-AF65-F5344CB8AC3E}">
        <p14:creationId xmlns:p14="http://schemas.microsoft.com/office/powerpoint/2010/main" val="2306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704" y="1403349"/>
            <a:ext cx="8221196" cy="5041899"/>
          </a:xfrm>
        </p:spPr>
        <p:txBody>
          <a:bodyPr/>
          <a:lstStyle/>
          <a:p>
            <a:pPr>
              <a:spcAft>
                <a:spcPts val="1200"/>
              </a:spcAft>
            </a:pPr>
            <a:br>
              <a:rPr lang="en-US" sz="2000" dirty="0">
                <a:solidFill>
                  <a:schemeClr val="tx1"/>
                </a:solidFill>
                <a:latin typeface="+mn-lt"/>
              </a:rPr>
            </a:br>
            <a:r>
              <a:rPr lang="en-US" sz="1600" dirty="0">
                <a:solidFill>
                  <a:schemeClr val="tx1"/>
                </a:solidFill>
                <a:latin typeface="+mn-lt"/>
              </a:rPr>
              <a:t>Cryptocurrency, like the stock market prices are clearly autocorrelated.</a:t>
            </a:r>
            <a:br>
              <a:rPr lang="en-US" sz="1600" dirty="0">
                <a:solidFill>
                  <a:schemeClr val="tx1"/>
                </a:solidFill>
                <a:latin typeface="+mn-lt"/>
              </a:rPr>
            </a:br>
            <a:r>
              <a:rPr lang="en-US" sz="1600" dirty="0">
                <a:solidFill>
                  <a:schemeClr val="tx1"/>
                </a:solidFill>
                <a:latin typeface="+mn-lt"/>
              </a:rPr>
              <a:t>We considered two procedures to deal with this autocorrelation:</a:t>
            </a:r>
            <a:br>
              <a:rPr lang="en-US" sz="2000" dirty="0">
                <a:solidFill>
                  <a:schemeClr val="tx1"/>
                </a:solidFill>
                <a:latin typeface="+mn-lt"/>
              </a:rPr>
            </a:br>
            <a:r>
              <a:rPr lang="en-US" sz="2000" dirty="0">
                <a:solidFill>
                  <a:schemeClr val="tx1"/>
                </a:solidFill>
                <a:latin typeface="+mn-lt"/>
              </a:rPr>
              <a:t>1. Calculate and use </a:t>
            </a:r>
            <a:r>
              <a:rPr lang="en-US" sz="2000" u="sng" dirty="0">
                <a:solidFill>
                  <a:schemeClr val="tx1"/>
                </a:solidFill>
                <a:latin typeface="+mn-lt"/>
              </a:rPr>
              <a:t>Return Values</a:t>
            </a:r>
            <a:r>
              <a:rPr lang="en-US" sz="2000" dirty="0">
                <a:solidFill>
                  <a:schemeClr val="tx1"/>
                </a:solidFill>
                <a:latin typeface="+mn-lt"/>
              </a:rPr>
              <a:t> of each coin, which is not auto-correlated.</a:t>
            </a: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endParaRPr lang="en-US" dirty="0"/>
          </a:p>
        </p:txBody>
      </p:sp>
      <p:sp>
        <p:nvSpPr>
          <p:cNvPr id="3" name="TextBox 2">
            <a:extLst>
              <a:ext uri="{FF2B5EF4-FFF2-40B4-BE49-F238E27FC236}">
                <a16:creationId xmlns:a16="http://schemas.microsoft.com/office/drawing/2014/main" id="{43AFF80A-D7B0-43B4-B3EB-D0FE0FD5C118}"/>
              </a:ext>
            </a:extLst>
          </p:cNvPr>
          <p:cNvSpPr txBox="1"/>
          <p:nvPr/>
        </p:nvSpPr>
        <p:spPr>
          <a:xfrm>
            <a:off x="3521115" y="492266"/>
            <a:ext cx="2092719" cy="707886"/>
          </a:xfrm>
          <a:prstGeom prst="rect">
            <a:avLst/>
          </a:prstGeom>
          <a:noFill/>
        </p:spPr>
        <p:txBody>
          <a:bodyPr wrap="square" rtlCol="0">
            <a:spAutoFit/>
          </a:bodyPr>
          <a:lstStyle/>
          <a:p>
            <a:r>
              <a:rPr lang="en-US" sz="4000" b="1">
                <a:latin typeface="+mn-lt"/>
              </a:rPr>
              <a:t>Methods</a:t>
            </a:r>
          </a:p>
        </p:txBody>
      </p:sp>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98916" y="908747"/>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a:off x="0" y="908747"/>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BACABD51-A692-462F-91F1-C3E092052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28" y="2648850"/>
            <a:ext cx="7128522" cy="40543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D063F6D-7006-4174-8C76-D404EE676069}"/>
              </a:ext>
            </a:extLst>
          </p:cNvPr>
          <p:cNvSpPr txBox="1">
            <a:spLocks/>
          </p:cNvSpPr>
          <p:nvPr/>
        </p:nvSpPr>
        <p:spPr bwMode="auto">
          <a:xfrm>
            <a:off x="230008" y="1200152"/>
            <a:ext cx="4485432" cy="548081"/>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b="0" kern="1200">
                <a:solidFill>
                  <a:schemeClr val="accent1"/>
                </a:solidFill>
                <a:latin typeface="Helvetica" charset="0"/>
                <a:ea typeface="Helvetica" charset="0"/>
                <a:cs typeface="Helvetica" charset="0"/>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a:lstStyle>
          <a:p>
            <a:pPr defTabSz="914400"/>
            <a:r>
              <a:rPr lang="en-US" sz="2000" b="1" dirty="0">
                <a:solidFill>
                  <a:schemeClr val="tx1"/>
                </a:solidFill>
                <a:latin typeface="+mn-lt"/>
              </a:rPr>
              <a:t>Deal with Auto-correlated data:</a:t>
            </a:r>
          </a:p>
        </p:txBody>
      </p:sp>
      <p:sp>
        <p:nvSpPr>
          <p:cNvPr id="12" name="TextBox 11">
            <a:extLst>
              <a:ext uri="{FF2B5EF4-FFF2-40B4-BE49-F238E27FC236}">
                <a16:creationId xmlns:a16="http://schemas.microsoft.com/office/drawing/2014/main" id="{941143F0-1D5A-4B92-AAF4-747BB8DE9C27}"/>
              </a:ext>
            </a:extLst>
          </p:cNvPr>
          <p:cNvSpPr txBox="1"/>
          <p:nvPr/>
        </p:nvSpPr>
        <p:spPr>
          <a:xfrm>
            <a:off x="8489950" y="6426200"/>
            <a:ext cx="654050" cy="276999"/>
          </a:xfrm>
          <a:prstGeom prst="rect">
            <a:avLst/>
          </a:prstGeom>
          <a:noFill/>
        </p:spPr>
        <p:txBody>
          <a:bodyPr wrap="square" lIns="91440" tIns="45720" rIns="91440" bIns="45720" rtlCol="0" anchor="t">
            <a:spAutoFit/>
          </a:bodyPr>
          <a:lstStyle/>
          <a:p>
            <a:r>
              <a:rPr lang="en-US" sz="1200" dirty="0">
                <a:latin typeface="+mn-lt"/>
                <a:ea typeface="MS PGothic"/>
              </a:rPr>
              <a:t>8/34</a:t>
            </a:r>
            <a:endParaRPr lang="en-US" sz="1200" dirty="0">
              <a:latin typeface="+mn-lt"/>
            </a:endParaRPr>
          </a:p>
        </p:txBody>
      </p:sp>
    </p:spTree>
    <p:extLst>
      <p:ext uri="{BB962C8B-B14F-4D97-AF65-F5344CB8AC3E}">
        <p14:creationId xmlns:p14="http://schemas.microsoft.com/office/powerpoint/2010/main" val="136829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DFED9-6F6C-4676-A194-058F6DB4AD6F}"/>
              </a:ext>
            </a:extLst>
          </p:cNvPr>
          <p:cNvSpPr>
            <a:spLocks noGrp="1"/>
          </p:cNvSpPr>
          <p:nvPr>
            <p:ph type="title"/>
          </p:nvPr>
        </p:nvSpPr>
        <p:spPr>
          <a:xfrm>
            <a:off x="58166" y="1324707"/>
            <a:ext cx="5404358" cy="548081"/>
          </a:xfrm>
        </p:spPr>
        <p:txBody>
          <a:bodyPr/>
          <a:lstStyle/>
          <a:p>
            <a:r>
              <a:rPr lang="en-US" sz="2000" b="1" dirty="0">
                <a:solidFill>
                  <a:schemeClr val="tx1"/>
                </a:solidFill>
                <a:latin typeface="+mn-lt"/>
              </a:rPr>
              <a:t>Deal with Auto-correlated data-Cont’d:</a:t>
            </a:r>
          </a:p>
        </p:txBody>
      </p:sp>
      <p:sp>
        <p:nvSpPr>
          <p:cNvPr id="4" name="TextBox 3">
            <a:extLst>
              <a:ext uri="{FF2B5EF4-FFF2-40B4-BE49-F238E27FC236}">
                <a16:creationId xmlns:a16="http://schemas.microsoft.com/office/drawing/2014/main" id="{2EC8158B-7DDD-4C72-B9E4-5DEC44D24236}"/>
              </a:ext>
            </a:extLst>
          </p:cNvPr>
          <p:cNvSpPr txBox="1"/>
          <p:nvPr/>
        </p:nvSpPr>
        <p:spPr>
          <a:xfrm>
            <a:off x="3521115" y="526964"/>
            <a:ext cx="2092719" cy="707886"/>
          </a:xfrm>
          <a:prstGeom prst="rect">
            <a:avLst/>
          </a:prstGeom>
          <a:noFill/>
        </p:spPr>
        <p:txBody>
          <a:bodyPr wrap="square" rtlCol="0">
            <a:spAutoFit/>
          </a:bodyPr>
          <a:lstStyle/>
          <a:p>
            <a:r>
              <a:rPr lang="en-US" sz="4000" b="1">
                <a:latin typeface="+mn-lt"/>
              </a:rPr>
              <a:t>Methods</a:t>
            </a:r>
          </a:p>
        </p:txBody>
      </p:sp>
      <p:cxnSp>
        <p:nvCxnSpPr>
          <p:cNvPr id="5" name="Straight Connector 4">
            <a:extLst>
              <a:ext uri="{FF2B5EF4-FFF2-40B4-BE49-F238E27FC236}">
                <a16:creationId xmlns:a16="http://schemas.microsoft.com/office/drawing/2014/main" id="{28BF1EE8-62EB-4BB4-9170-6DCBF66D330D}"/>
              </a:ext>
              <a:ext uri="{C183D7F6-B498-43B3-948B-1728B52AA6E4}">
                <adec:decorative xmlns:adec="http://schemas.microsoft.com/office/drawing/2017/decorative" val="1"/>
              </a:ext>
            </a:extLst>
          </p:cNvPr>
          <p:cNvCxnSpPr>
            <a:cxnSpLocks/>
          </p:cNvCxnSpPr>
          <p:nvPr/>
        </p:nvCxnSpPr>
        <p:spPr>
          <a:xfrm>
            <a:off x="5798916" y="943445"/>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35D607-DAFF-45AD-9890-CE3FB69F8DF4}"/>
              </a:ext>
              <a:ext uri="{C183D7F6-B498-43B3-948B-1728B52AA6E4}">
                <adec:decorative xmlns:adec="http://schemas.microsoft.com/office/drawing/2017/decorative" val="1"/>
              </a:ext>
            </a:extLst>
          </p:cNvPr>
          <p:cNvCxnSpPr>
            <a:cxnSpLocks/>
          </p:cNvCxnSpPr>
          <p:nvPr/>
        </p:nvCxnSpPr>
        <p:spPr>
          <a:xfrm>
            <a:off x="0" y="943445"/>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8AE36E-1AE8-4503-8816-7BFF1D4EFFF3}"/>
              </a:ext>
            </a:extLst>
          </p:cNvPr>
          <p:cNvSpPr txBox="1"/>
          <p:nvPr/>
        </p:nvSpPr>
        <p:spPr>
          <a:xfrm>
            <a:off x="245133" y="1787632"/>
            <a:ext cx="8746282" cy="1569660"/>
          </a:xfrm>
          <a:prstGeom prst="rect">
            <a:avLst/>
          </a:prstGeom>
          <a:noFill/>
        </p:spPr>
        <p:txBody>
          <a:bodyPr wrap="square">
            <a:spAutoFit/>
          </a:bodyPr>
          <a:lstStyle/>
          <a:p>
            <a:r>
              <a:rPr lang="en-US" sz="1600" dirty="0">
                <a:solidFill>
                  <a:schemeClr val="tx1"/>
                </a:solidFill>
                <a:latin typeface="+mn-lt"/>
              </a:rPr>
              <a:t>2. Another procedure we use to deal with this auto-correlated data is using ARIMA. Find the best AR and MA parameters for our case. Implement CUSUM model on the residuals </a:t>
            </a:r>
            <a:r>
              <a:rPr lang="en-US" sz="1600" dirty="0">
                <a:solidFill>
                  <a:schemeClr val="tx1"/>
                </a:solidFill>
                <a:latin typeface="+mn-lt"/>
                <a:hlinkClick r:id="rId2" action="ppaction://hlinksldjump"/>
              </a:rPr>
              <a:t>[10]</a:t>
            </a:r>
            <a:r>
              <a:rPr lang="en-US" sz="1600" dirty="0">
                <a:solidFill>
                  <a:schemeClr val="tx1"/>
                </a:solidFill>
                <a:latin typeface="+mn-lt"/>
              </a:rPr>
              <a:t>. (</a:t>
            </a:r>
            <a:r>
              <a:rPr lang="en-US" sz="1600" dirty="0">
                <a:latin typeface="+mn-lt"/>
              </a:rPr>
              <a:t>Call this model as </a:t>
            </a:r>
            <a:r>
              <a:rPr lang="en-US" sz="1600" dirty="0">
                <a:solidFill>
                  <a:schemeClr val="tx1"/>
                </a:solidFill>
                <a:latin typeface="+mn-lt"/>
              </a:rPr>
              <a:t>Residual-based CUSUM model). </a:t>
            </a:r>
            <a:br>
              <a:rPr lang="en-US" sz="1600" dirty="0">
                <a:solidFill>
                  <a:schemeClr val="tx1"/>
                </a:solidFill>
                <a:latin typeface="+mn-lt"/>
              </a:rPr>
            </a:br>
            <a:r>
              <a:rPr lang="en-US" sz="1600" b="0" i="0" dirty="0">
                <a:solidFill>
                  <a:srgbClr val="202124"/>
                </a:solidFill>
                <a:effectLst/>
                <a:latin typeface="+mn-lt"/>
              </a:rPr>
              <a:t>Auto ARIMA considers the AIC and BIC values generated</a:t>
            </a:r>
            <a:r>
              <a:rPr lang="en-US" sz="1600" b="1" i="0" dirty="0">
                <a:solidFill>
                  <a:srgbClr val="202124"/>
                </a:solidFill>
                <a:effectLst/>
                <a:latin typeface="+mn-lt"/>
              </a:rPr>
              <a:t> to determine the best combination of parameters</a:t>
            </a:r>
            <a:r>
              <a:rPr lang="en-US" sz="1600" b="0" i="0" dirty="0">
                <a:solidFill>
                  <a:srgbClr val="202124"/>
                </a:solidFill>
                <a:effectLst/>
                <a:latin typeface="+mn-lt"/>
              </a:rPr>
              <a:t>. AIC (Akaike Information Criterion) and BIC (Bayesian Information Criterion) values are estimators to compare models. The lower these values, the better is the model.</a:t>
            </a:r>
            <a:endParaRPr lang="en-US" sz="1600" dirty="0">
              <a:latin typeface="+mn-lt"/>
            </a:endParaRPr>
          </a:p>
        </p:txBody>
      </p:sp>
      <p:pic>
        <p:nvPicPr>
          <p:cNvPr id="9" name="Picture 4">
            <a:extLst>
              <a:ext uri="{FF2B5EF4-FFF2-40B4-BE49-F238E27FC236}">
                <a16:creationId xmlns:a16="http://schemas.microsoft.com/office/drawing/2014/main" id="{9AD9527E-2DD0-4D81-A1E5-79A48570D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77" y="3845588"/>
            <a:ext cx="3723090" cy="2341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3FD18FC5-D538-4F1D-8120-90A9F9168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285" y="3638556"/>
            <a:ext cx="5339715" cy="30480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9536E8-479C-4610-A251-8CAA96CEC129}"/>
              </a:ext>
            </a:extLst>
          </p:cNvPr>
          <p:cNvSpPr txBox="1"/>
          <p:nvPr/>
        </p:nvSpPr>
        <p:spPr>
          <a:xfrm>
            <a:off x="1908810" y="4328160"/>
            <a:ext cx="1703070" cy="200055"/>
          </a:xfrm>
          <a:prstGeom prst="rect">
            <a:avLst/>
          </a:prstGeom>
          <a:noFill/>
          <a:ln w="19050">
            <a:solidFill>
              <a:schemeClr val="accent2"/>
            </a:solidFill>
          </a:ln>
        </p:spPr>
        <p:txBody>
          <a:bodyPr wrap="square" rtlCol="0">
            <a:spAutoFit/>
          </a:bodyPr>
          <a:lstStyle/>
          <a:p>
            <a:endParaRPr lang="en-US" sz="700" dirty="0"/>
          </a:p>
        </p:txBody>
      </p:sp>
      <p:sp>
        <p:nvSpPr>
          <p:cNvPr id="11" name="TextBox 10">
            <a:extLst>
              <a:ext uri="{FF2B5EF4-FFF2-40B4-BE49-F238E27FC236}">
                <a16:creationId xmlns:a16="http://schemas.microsoft.com/office/drawing/2014/main" id="{921B332E-0E2D-4389-8E25-CC19D5527439}"/>
              </a:ext>
            </a:extLst>
          </p:cNvPr>
          <p:cNvSpPr txBox="1"/>
          <p:nvPr/>
        </p:nvSpPr>
        <p:spPr>
          <a:xfrm>
            <a:off x="153702" y="3790950"/>
            <a:ext cx="1481423" cy="184666"/>
          </a:xfrm>
          <a:prstGeom prst="rect">
            <a:avLst/>
          </a:prstGeom>
          <a:noFill/>
          <a:ln w="19050">
            <a:solidFill>
              <a:schemeClr val="accent2"/>
            </a:solidFill>
          </a:ln>
        </p:spPr>
        <p:txBody>
          <a:bodyPr wrap="square" rtlCol="0">
            <a:spAutoFit/>
          </a:bodyPr>
          <a:lstStyle/>
          <a:p>
            <a:endParaRPr lang="en-US" sz="600" dirty="0">
              <a:solidFill>
                <a:srgbClr val="00529B"/>
              </a:solidFill>
            </a:endParaRPr>
          </a:p>
        </p:txBody>
      </p:sp>
      <p:sp>
        <p:nvSpPr>
          <p:cNvPr id="12" name="TextBox 11">
            <a:extLst>
              <a:ext uri="{FF2B5EF4-FFF2-40B4-BE49-F238E27FC236}">
                <a16:creationId xmlns:a16="http://schemas.microsoft.com/office/drawing/2014/main" id="{7647396E-386B-4593-9035-CE89031C95B8}"/>
              </a:ext>
            </a:extLst>
          </p:cNvPr>
          <p:cNvSpPr txBox="1"/>
          <p:nvPr/>
        </p:nvSpPr>
        <p:spPr>
          <a:xfrm>
            <a:off x="8489950" y="6548144"/>
            <a:ext cx="654050" cy="276999"/>
          </a:xfrm>
          <a:prstGeom prst="rect">
            <a:avLst/>
          </a:prstGeom>
          <a:noFill/>
        </p:spPr>
        <p:txBody>
          <a:bodyPr wrap="square" lIns="91440" tIns="45720" rIns="91440" bIns="45720" rtlCol="0" anchor="t">
            <a:spAutoFit/>
          </a:bodyPr>
          <a:lstStyle/>
          <a:p>
            <a:r>
              <a:rPr lang="en-US" sz="1200" dirty="0">
                <a:latin typeface="+mn-lt"/>
                <a:ea typeface="MS PGothic"/>
              </a:rPr>
              <a:t>9/34</a:t>
            </a:r>
            <a:endParaRPr lang="en-US" sz="1200" dirty="0">
              <a:latin typeface="+mn-lt"/>
            </a:endParaRPr>
          </a:p>
        </p:txBody>
      </p:sp>
    </p:spTree>
    <p:extLst>
      <p:ext uri="{BB962C8B-B14F-4D97-AF65-F5344CB8AC3E}">
        <p14:creationId xmlns:p14="http://schemas.microsoft.com/office/powerpoint/2010/main" val="2214631722"/>
      </p:ext>
    </p:extLst>
  </p:cSld>
  <p:clrMapOvr>
    <a:masterClrMapping/>
  </p:clrMapOvr>
</p:sld>
</file>

<file path=ppt/theme/theme1.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691</TotalTime>
  <Words>3727</Words>
  <Application>Microsoft Office PowerPoint</Application>
  <PresentationFormat>On-screen Show (4:3)</PresentationFormat>
  <Paragraphs>279</Paragraphs>
  <Slides>36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Cambria</vt:lpstr>
      <vt:lpstr>Cambria Math</vt:lpstr>
      <vt:lpstr>Helvetica</vt:lpstr>
      <vt:lpstr>Quadon Medium</vt:lpstr>
      <vt:lpstr>Rockwell</vt:lpstr>
      <vt:lpstr>Times New Roman</vt:lpstr>
      <vt:lpstr>Wingdings</vt:lpstr>
      <vt:lpstr>PNE Theme Slide Deck</vt:lpstr>
      <vt:lpstr>Control Charts-based Trading Strategies for Cryptocurrency and Stock indices</vt:lpstr>
      <vt:lpstr>PowerPoint Presentation</vt:lpstr>
      <vt:lpstr>Is it possible to determine some strategies by control charts to trade and make profit? If yes, which control chart or method works the best?  Our focus is on the application of Control Charts in Cryptocurrency and stock prices.</vt:lpstr>
      <vt:lpstr>Motivation for Cryptocurrency:  Basically, a cryptocurrency is a digital or virtual currency [1] that is secured by cryptography, which makes it nearly impossible to counterfeit or double-spend. Many cryptocurrencies are decentralized networks based on blockchain [2] technology—a distributed ledger enforced by a disparate network of computers. A defining feature of cryptocurrencies is that they are generally not issued by any central authority, rendering them theoretically immune to government interference or manipulation [3]. As we all know, Cryptocurrency is one of the most controversial topics nowadays and we want to see if we can use the control charts to make money/profit in this hot market. </vt:lpstr>
      <vt:lpstr>  </vt:lpstr>
      <vt:lpstr>PowerPoint Presentation</vt:lpstr>
      <vt:lpstr>PowerPoint Presentation</vt:lpstr>
      <vt:lpstr> Cryptocurrency, like the stock market prices are clearly autocorrelated. We considered two procedures to deal with this autocorrelation: 1. Calculate and use Return Values of each coin, which is not auto-correlated.       </vt:lpstr>
      <vt:lpstr>Deal with Auto-correlated data-Cont’d:</vt:lpstr>
      <vt:lpstr>1. CUSUM  a) Source: Montgomery Model [12]    C_i^+=max⁡[0, x_i-(_0+K)+C_(i-1)^+]      C_i^-=max⁡[0,(_0-K)-x_i+C_(i-1)^-]  C_0^+ 〖=C〗_0^-=0  b) Source: G.Yi, S. Coleman &amp; Q. Ren [9]     r_i=log⁡(x_i/x_(i-1) )   C_i^+=max⁡[0,r_i-K+C_(i-1)^+]   C_i^-=min⁡〖[0,r_i-K+C_(i-1)^-]〗  </vt:lpstr>
      <vt:lpstr>PowerPoint Presentation</vt:lpstr>
      <vt:lpstr>K and h values: To find the best trading strategy, we use grid search for different pairs of k and h values. By doing so, we can compare the investment returns of each (k, h) pair and then it would be possible to present the best k and h for each method. The first strategy for (k, h) ranges is brought from the literature [8], in which we identify the ranges manually by test and trial. Another strategy we took to choose the range of (k, h) pairs for each method is as follows: We first compute the medians for positive C_i^+ and negative C_i^- for all CUSUM models. The medians of all Return and Residual-based models, are similar, respectively. Then we define the k and h range for grid search from 1/3 to 2/3 of the calculated median. The figure below, shows the final equity for different k and h values. In this case, we are losing about 80 percent of the initial equity. By having these plots for each method, we can also find any existing trends between the different values for (k, h) pair and the final equity. For example, in the figure below, as it is clear, by having a greater h, we have a greater value for the final equity.  </vt:lpstr>
      <vt:lpstr>Most of the related papers in this field, did not consider the transaction fees in their model, but to be more realistic, we consider transaction fees which is currently 0.5% of each buying transaction. We add this transaction fees to our models and compare the profits we make with and without it in the Results section.   </vt:lpstr>
      <vt:lpstr>2. EWMA [12]   Z_0= _0 (estimated)   Z_i=x_i+(1- ) Z_(i-1)   〖UCL〗_(Z_t )= _0+Lσ√(/(2-)n[1-(1-)^2t])   〖LCL〗_(Z_t )= _0-Lσ√(/(2-)n[1-(1-)^2t]) </vt:lpstr>
      <vt:lpstr>PowerPoint Presentation</vt:lpstr>
      <vt:lpstr>Risk-Adjusted Method: First, let’s answer to this question: Why we did not consider risk-adjusted on Cryptocurrency?  Unlike cryptocurrencies, stocks are directly linked to companies under regulatory surveillance. Investors can potentially use the information on the company and industry to reduce the risk of volatility.   Risk-adjusted CUSUM for stock market     Adjust biomedical company stock price by industry trend to reveal the real operations performance of the company. </vt:lpstr>
      <vt:lpstr>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Conclusion: a) Control chart-based strategies, although not always, but in some cases and periods, can be profitable, and significantly reduce the risk while holding the asset.  b) For Bitcoin Residual-based CUSUM model outperformed the benchmark in excess return.  c) In terms of the Final Equity, non of the models could perform better than the benchmark. </vt:lpstr>
      <vt:lpstr>Applicational insights: a) Do transaction fees always lead to loss? No! Insights: Transaction fee affects a lot! In reality, Transaction fee is much more complicated than a fixed rate [15].  b) CUSUM can still work by increasing k and h, which means reducing trading frequency (and hence, avoiding transaction fees) and making profit. As we increase the value of h, our methods will be closer to the benchmark, which is the buy-and-hold strategy, and if the magnitude of h would be greater than the positive and negative values of C’s, it will be the same strategy as the benchmark. </vt:lpstr>
      <vt:lpstr>PowerPoint Presentation</vt:lpstr>
      <vt:lpstr>PowerPoint Presentation</vt:lpstr>
      <vt:lpstr>PowerPoint Presentation</vt:lpstr>
      <vt:lpstr>PowerPoint Presentation</vt:lpstr>
    </vt:vector>
  </TitlesOfParts>
  <Company>UF College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Performance Data</dc:title>
  <dc:creator>Cocherell,Teresa D</dc:creator>
  <cp:lastModifiedBy>Ahmadi, Babak</cp:lastModifiedBy>
  <cp:revision>83</cp:revision>
  <cp:lastPrinted>2014-01-31T19:29:42Z</cp:lastPrinted>
  <dcterms:created xsi:type="dcterms:W3CDTF">2013-09-18T13:46:37Z</dcterms:created>
  <dcterms:modified xsi:type="dcterms:W3CDTF">2021-12-11T03:21:41Z</dcterms:modified>
</cp:coreProperties>
</file>